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43" r:id="rId4"/>
    <p:sldId id="396" r:id="rId5"/>
    <p:sldId id="397" r:id="rId6"/>
    <p:sldId id="398" r:id="rId7"/>
    <p:sldId id="404" r:id="rId8"/>
    <p:sldId id="403" r:id="rId9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063"/>
    <a:srgbClr val="9900CC"/>
    <a:srgbClr val="F2E651"/>
    <a:srgbClr val="FFF56D"/>
    <a:srgbClr val="FFF35B"/>
    <a:srgbClr val="D8C4D8"/>
    <a:srgbClr val="9B1C52"/>
    <a:srgbClr val="7A5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2" autoAdjust="0"/>
    <p:restoredTop sz="87416" autoAdjust="0"/>
  </p:normalViewPr>
  <p:slideViewPr>
    <p:cSldViewPr>
      <p:cViewPr>
        <p:scale>
          <a:sx n="80" d="100"/>
          <a:sy n="80" d="100"/>
        </p:scale>
        <p:origin x="-11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2D202F29-01BA-E042-AFF1-FC87E17F8D89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720C49B6-E7E8-444E-B4F6-5994BD32D0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56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0A07BC9C-1D64-F742-9876-10D0E4221663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C20A5BCF-1672-DB40-BD30-39AC73575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289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0A5BCF-1672-DB40-BD30-39AC73575D1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68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2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3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4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5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6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7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9666" indent="-292179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8718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36205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03692" indent="-233744" eaLnBrk="0" hangingPunct="0"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04969F5-56EE-4A4C-98E9-74CED46F73E2}" type="slidenum">
              <a:rPr lang="en-US" sz="1200"/>
              <a:pPr eaLnBrk="1" hangingPunct="1"/>
              <a:t>8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1254-7B25-664E-A9A5-9CC258914274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5A5AD-2FEF-954B-B9B0-4D830CBB9D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3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1669D-EB12-CA4D-85E5-E11835C92E58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6E153-5E78-4143-A53A-31A475DB38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5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9150C-D5B1-4549-9D40-CB4956E9F5FC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46757-AA66-6748-A74C-8B97678B60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DFF66-C5C1-674C-AFDB-139C6AF87F35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DC834-801B-CE47-9A94-A06624FA7B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20A4-9D86-B64B-AB72-E0DCB2101723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0606-1426-2D49-909F-8E31566EE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8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FD933-15FF-474A-8557-D3196475A07F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5AF01-248F-BD4E-BE13-F521505E85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1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7BBDF-E9EB-2A48-AA2C-A23177DBD3CF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BA80E-B6A4-304C-8BB7-99EA3B988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0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901B6-9B74-A045-9442-7A67DABCB78C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E3B4D-F231-8A4A-84F1-97E4287D71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570B0-2C4D-CC47-95E8-9BD28AFFAC94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8678F-9A24-2443-B0B4-964E5E58AA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86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B43DA-4D48-A44D-A841-0B87D4A0BFF4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ED9A9-DAEC-524D-BC1F-B92824A4C3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4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38D35-1040-6741-9273-8C14E41127F2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F5278-F170-7F47-80D5-CDE6FA74EA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74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668DDB27-0DC9-6441-B9D3-F7C91D1F5F2E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09EF9378-F890-2C46-8D3D-D55463AD54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Wintergroup_Inspiration_Proposal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82326"/>
            <a:ext cx="9144000" cy="706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096000" y="-152400"/>
            <a:ext cx="2971800" cy="1828800"/>
          </a:xfrm>
        </p:spPr>
        <p:txBody>
          <a:bodyPr/>
          <a:lstStyle/>
          <a:p>
            <a:pPr algn="r" eaLnBrk="1" hangingPunct="1"/>
            <a:r>
              <a:rPr lang="en-US" sz="2000" b="1" dirty="0" smtClean="0">
                <a:latin typeface="Calibri" charset="0"/>
              </a:rPr>
              <a:t>Technology Integration Group (TIG) </a:t>
            </a:r>
            <a:br>
              <a:rPr lang="en-US" sz="2000" b="1" dirty="0" smtClean="0">
                <a:latin typeface="Calibri" charset="0"/>
              </a:rPr>
            </a:br>
            <a:r>
              <a:rPr lang="en-US" sz="2000" b="1" dirty="0" err="1" smtClean="0">
                <a:latin typeface="Calibri" charset="0"/>
              </a:rPr>
              <a:t>CoSN</a:t>
            </a:r>
            <a:r>
              <a:rPr lang="en-US" sz="2000" b="1" dirty="0" smtClean="0">
                <a:latin typeface="Calibri" charset="0"/>
              </a:rPr>
              <a:t> 2017 Focus Group</a:t>
            </a:r>
            <a:br>
              <a:rPr lang="en-US" sz="2000" b="1" dirty="0" smtClean="0">
                <a:latin typeface="Calibri" charset="0"/>
              </a:rPr>
            </a:br>
            <a:r>
              <a:rPr lang="en-US" sz="2000" b="1" dirty="0" smtClean="0">
                <a:latin typeface="Calibri" charset="0"/>
              </a:rPr>
              <a:t>Recap</a:t>
            </a:r>
            <a:br>
              <a:rPr lang="en-US" sz="2000" b="1" dirty="0" smtClean="0">
                <a:latin typeface="Calibri" charset="0"/>
              </a:rPr>
            </a:br>
            <a:r>
              <a:rPr lang="en-US" sz="2000" b="1" dirty="0" smtClean="0">
                <a:latin typeface="Calibri" charset="0"/>
              </a:rPr>
              <a:t>4 April 2017</a:t>
            </a:r>
            <a:endParaRPr lang="en-US" sz="1800" b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	</a:t>
            </a:r>
            <a:r>
              <a:rPr lang="en-US" sz="4800" b="1" dirty="0" smtClean="0">
                <a:solidFill>
                  <a:srgbClr val="832063"/>
                </a:solidFill>
              </a:rPr>
              <a:t>Session Overview</a:t>
            </a:r>
            <a:endParaRPr lang="en-US" sz="3600" dirty="0"/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2200" dirty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TIG sponsored a Focus Group Discussion during the </a:t>
            </a:r>
            <a:r>
              <a:rPr lang="en-US" altLang="en-US" sz="2200" dirty="0" err="1" smtClean="0">
                <a:ea typeface="+mn-ea"/>
                <a:cs typeface="+mn-cs"/>
              </a:rPr>
              <a:t>CoSN</a:t>
            </a:r>
            <a:r>
              <a:rPr lang="en-US" altLang="en-US" sz="2200" dirty="0" smtClean="0">
                <a:ea typeface="+mn-ea"/>
                <a:cs typeface="+mn-cs"/>
              </a:rPr>
              <a:t> 2017 Conference, in Chicago, IL. </a:t>
            </a:r>
          </a:p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Technology Directors/CTOs from districts  in various states were recruited by the event organizers to participate in the discussion session.</a:t>
            </a:r>
          </a:p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TIG team members participated in and presented portions of the discussion. </a:t>
            </a:r>
          </a:p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Linda Winter moderated the discussion component of the panel. Recordings of the session have been provided to members of the TIG team.</a:t>
            </a: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76200"/>
            <a:ext cx="1905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9900CC"/>
                </a:solidFill>
              </a:rPr>
              <a:t>	</a:t>
            </a:r>
            <a:r>
              <a:rPr lang="en-US" sz="3600" b="1" dirty="0" smtClean="0">
                <a:solidFill>
                  <a:srgbClr val="832063"/>
                </a:solidFill>
              </a:rPr>
              <a:t>Panelists</a:t>
            </a:r>
            <a:endParaRPr lang="en-US" sz="3600" dirty="0">
              <a:solidFill>
                <a:srgbClr val="832063"/>
              </a:solidFill>
            </a:endParaRPr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/>
          <a:lstStyle/>
          <a:p>
            <a:pPr eaLnBrk="1" hangingPunct="1">
              <a:defRPr/>
            </a:pPr>
            <a:endParaRPr lang="en-US" altLang="en-US" sz="2200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Louis McDonald, Director of Technology, Fauquier County PS, Warrenton, VA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Lynn Harkins, Instructional Lead Tech Teacher, Canutillo ISD, Canutillo, TX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Shawn Iverson, Director of Technology, Rush County Schools, Rushville, IN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Collin Miller, Technology Administrator, Taos Academy Charter School, Taos, NM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Dr. Kari Murphy, CTO, Deer Park ISD, Deer Park, TX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Nick Williams, Coordinator of Instructional Technology, Bartholomew Consolidated School Corporation, Columbus, IN</a:t>
            </a: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</a:endParaRPr>
          </a:p>
          <a:p>
            <a:pPr lvl="1" eaLnBrk="1" hangingPunct="1">
              <a:defRPr/>
            </a:pPr>
            <a:endParaRPr lang="en-US" altLang="en-US" sz="2200" dirty="0" smtClean="0">
              <a:ea typeface="+mn-ea"/>
            </a:endParaRPr>
          </a:p>
          <a:p>
            <a:pPr marL="457200" lvl="1" indent="0" eaLnBrk="1" hangingPunct="1">
              <a:buNone/>
              <a:defRPr/>
            </a:pPr>
            <a:endParaRPr lang="en-US" altLang="en-US" sz="1800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5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9900CC"/>
                </a:solidFill>
              </a:rPr>
              <a:t>	</a:t>
            </a:r>
            <a:r>
              <a:rPr lang="en-US" sz="3600" b="1" dirty="0" smtClean="0">
                <a:solidFill>
                  <a:srgbClr val="832063"/>
                </a:solidFill>
              </a:rPr>
              <a:t>Current Landscape and Needs</a:t>
            </a:r>
            <a:endParaRPr lang="en-US" sz="3600" dirty="0">
              <a:solidFill>
                <a:srgbClr val="832063"/>
              </a:solidFill>
            </a:endParaRPr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783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800" dirty="0" smtClean="0">
                <a:ea typeface="+mn-ea"/>
                <a:cs typeface="+mn-cs"/>
              </a:rPr>
              <a:t>Some panelists, who work in smaller districts or rural schools, don’t have on-site techs</a:t>
            </a: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</a:rPr>
              <a:t>Most panelists </a:t>
            </a:r>
            <a:r>
              <a:rPr lang="en-US" altLang="en-US" sz="1800" dirty="0" smtClean="0">
                <a:ea typeface="+mn-ea"/>
              </a:rPr>
              <a:t>noted they </a:t>
            </a:r>
            <a:r>
              <a:rPr lang="en-US" altLang="en-US" sz="1800" dirty="0" smtClean="0">
                <a:ea typeface="+mn-ea"/>
              </a:rPr>
              <a:t>own their equipment, some have on-site </a:t>
            </a:r>
            <a:r>
              <a:rPr lang="en-US" altLang="en-US" sz="1800" dirty="0" smtClean="0">
                <a:ea typeface="+mn-ea"/>
              </a:rPr>
              <a:t>techs.</a:t>
            </a: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</a:rPr>
              <a:t>Several states a</a:t>
            </a:r>
            <a:r>
              <a:rPr lang="en-US" altLang="en-US" sz="1800" dirty="0" smtClean="0">
                <a:ea typeface="+mn-ea"/>
              </a:rPr>
              <a:t> </a:t>
            </a:r>
            <a:r>
              <a:rPr lang="en-US" altLang="en-US" sz="1800" dirty="0" smtClean="0">
                <a:ea typeface="+mn-ea"/>
              </a:rPr>
              <a:t>help-desk system would be </a:t>
            </a:r>
            <a:r>
              <a:rPr lang="en-US" altLang="en-US" sz="1800" dirty="0" smtClean="0">
                <a:ea typeface="+mn-ea"/>
              </a:rPr>
              <a:t>useful and valuable</a:t>
            </a:r>
            <a:r>
              <a:rPr lang="en-US" altLang="en-US" sz="1800" dirty="0" smtClean="0">
                <a:ea typeface="+mn-ea"/>
              </a:rPr>
              <a:t>. </a:t>
            </a:r>
            <a:endParaRPr lang="en-US" altLang="en-US" sz="1800" dirty="0" smtClean="0">
              <a:ea typeface="+mn-ea"/>
            </a:endParaRP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</a:rPr>
              <a:t>Asset management is </a:t>
            </a:r>
            <a:r>
              <a:rPr lang="en-US" altLang="en-US" sz="1800" dirty="0" smtClean="0">
                <a:ea typeface="+mn-ea"/>
              </a:rPr>
              <a:t>challenging </a:t>
            </a:r>
            <a:r>
              <a:rPr lang="en-US" altLang="en-US" sz="1800" dirty="0" smtClean="0">
                <a:ea typeface="+mn-ea"/>
              </a:rPr>
              <a:t>for smaller </a:t>
            </a:r>
            <a:r>
              <a:rPr lang="en-US" altLang="en-US" sz="1800" dirty="0" smtClean="0">
                <a:ea typeface="+mn-ea"/>
              </a:rPr>
              <a:t>districts, as they have </a:t>
            </a:r>
            <a:r>
              <a:rPr lang="en-US" altLang="en-US" sz="1800" dirty="0" smtClean="0">
                <a:ea typeface="+mn-ea"/>
              </a:rPr>
              <a:t>less personnel and resources </a:t>
            </a:r>
            <a:r>
              <a:rPr lang="en-US" altLang="en-US" sz="1800" dirty="0" smtClean="0">
                <a:ea typeface="+mn-ea"/>
              </a:rPr>
              <a:t>to help </a:t>
            </a:r>
            <a:r>
              <a:rPr lang="en-US" altLang="en-US" sz="1800" dirty="0" smtClean="0">
                <a:ea typeface="+mn-ea"/>
              </a:rPr>
              <a:t>keep track of where everything is. </a:t>
            </a: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</a:rPr>
              <a:t>One panelist leases her equipment from Lenovo, has techs in-house. Once assets are on the premises, the finance department usually takes over </a:t>
            </a:r>
            <a:r>
              <a:rPr lang="en-US" altLang="en-US" sz="1800" dirty="0" smtClean="0">
                <a:ea typeface="+mn-ea"/>
              </a:rPr>
              <a:t>management. </a:t>
            </a:r>
            <a:endParaRPr lang="en-US" altLang="en-US" sz="1800" dirty="0" smtClean="0">
              <a:ea typeface="+mn-ea"/>
            </a:endParaRPr>
          </a:p>
          <a:p>
            <a:pPr lvl="1" eaLnBrk="1" hangingPunct="1">
              <a:defRPr/>
            </a:pPr>
            <a:r>
              <a:rPr lang="en-US" altLang="en-US" sz="1400" dirty="0" smtClean="0">
                <a:ea typeface="+mn-ea"/>
              </a:rPr>
              <a:t>She stated, a </a:t>
            </a:r>
            <a:r>
              <a:rPr lang="en-US" altLang="en-US" sz="1400" dirty="0" smtClean="0">
                <a:ea typeface="+mn-ea"/>
              </a:rPr>
              <a:t>spreadsheet is fine for </a:t>
            </a:r>
            <a:r>
              <a:rPr lang="en-US" altLang="en-US" sz="1400" dirty="0" smtClean="0">
                <a:ea typeface="+mn-ea"/>
              </a:rPr>
              <a:t>her </a:t>
            </a:r>
            <a:r>
              <a:rPr lang="en-US" altLang="en-US" sz="1400" dirty="0" smtClean="0">
                <a:ea typeface="+mn-ea"/>
              </a:rPr>
              <a:t>small district, but as they grow it would be nice to have a database where </a:t>
            </a:r>
            <a:r>
              <a:rPr lang="en-US" altLang="en-US" sz="1400" dirty="0" smtClean="0">
                <a:ea typeface="+mn-ea"/>
              </a:rPr>
              <a:t>asset information </a:t>
            </a:r>
            <a:r>
              <a:rPr lang="en-US" altLang="en-US" sz="1400" dirty="0" smtClean="0">
                <a:ea typeface="+mn-ea"/>
              </a:rPr>
              <a:t>could be pulled up immediately. </a:t>
            </a: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</a:rPr>
              <a:t>Another panelist noted the system </a:t>
            </a:r>
            <a:r>
              <a:rPr lang="en-US" altLang="en-US" sz="1800" dirty="0" smtClean="0">
                <a:ea typeface="+mn-ea"/>
              </a:rPr>
              <a:t>currently </a:t>
            </a:r>
            <a:r>
              <a:rPr lang="en-US" altLang="en-US" sz="1800" dirty="0" smtClean="0">
                <a:ea typeface="+mn-ea"/>
              </a:rPr>
              <a:t>in use </a:t>
            </a:r>
            <a:r>
              <a:rPr lang="en-US" altLang="en-US" sz="1800" dirty="0" smtClean="0">
                <a:ea typeface="+mn-ea"/>
              </a:rPr>
              <a:t>is able to probe the network and automatically find Windows devices. </a:t>
            </a:r>
            <a:r>
              <a:rPr lang="en-US" altLang="en-US" sz="1800" dirty="0" smtClean="0">
                <a:ea typeface="+mn-ea"/>
              </a:rPr>
              <a:t>Chromebooks </a:t>
            </a:r>
            <a:r>
              <a:rPr lang="en-US" altLang="en-US" sz="1800" dirty="0" smtClean="0">
                <a:ea typeface="+mn-ea"/>
              </a:rPr>
              <a:t>or </a:t>
            </a:r>
            <a:r>
              <a:rPr lang="en-US" altLang="en-US" sz="1800" dirty="0" smtClean="0">
                <a:ea typeface="+mn-ea"/>
              </a:rPr>
              <a:t>iPads need to be entered manually.  </a:t>
            </a:r>
            <a:endParaRPr lang="en-US" altLang="en-US" sz="1800" dirty="0" smtClean="0">
              <a:ea typeface="+mn-ea"/>
            </a:endParaRP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</a:rPr>
              <a:t>In most cases, </a:t>
            </a:r>
            <a:r>
              <a:rPr lang="en-US" altLang="en-US" sz="1800" dirty="0" smtClean="0">
                <a:ea typeface="+mn-ea"/>
              </a:rPr>
              <a:t>technology asset </a:t>
            </a:r>
            <a:r>
              <a:rPr lang="en-US" altLang="en-US" sz="1800" dirty="0" smtClean="0">
                <a:ea typeface="+mn-ea"/>
              </a:rPr>
              <a:t>purchasing </a:t>
            </a:r>
            <a:r>
              <a:rPr lang="en-US" altLang="en-US" sz="1800" dirty="0" smtClean="0">
                <a:ea typeface="+mn-ea"/>
              </a:rPr>
              <a:t>requires advances approva</a:t>
            </a:r>
            <a:r>
              <a:rPr lang="en-US" altLang="en-US" sz="1800" dirty="0">
                <a:ea typeface="+mn-ea"/>
              </a:rPr>
              <a:t>l</a:t>
            </a:r>
            <a:r>
              <a:rPr lang="en-US" altLang="en-US" sz="1800" dirty="0" smtClean="0">
                <a:ea typeface="+mn-ea"/>
              </a:rPr>
              <a:t>. </a:t>
            </a:r>
            <a:endParaRPr lang="en-US" altLang="en-US" sz="2200" dirty="0" smtClean="0">
              <a:ea typeface="+mn-ea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88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9900CC"/>
                </a:solidFill>
              </a:rPr>
              <a:t>	</a:t>
            </a:r>
            <a:r>
              <a:rPr lang="en-US" sz="3600" b="1" dirty="0" smtClean="0">
                <a:solidFill>
                  <a:srgbClr val="832063"/>
                </a:solidFill>
              </a:rPr>
              <a:t>Current Levels of Satisfaction</a:t>
            </a:r>
            <a:endParaRPr lang="en-US" sz="3600" dirty="0">
              <a:solidFill>
                <a:srgbClr val="832063"/>
              </a:solidFill>
            </a:endParaRPr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>
          <a:xfrm>
            <a:off x="457200" y="1405318"/>
            <a:ext cx="8229600" cy="48768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  <a:cs typeface="+mn-cs"/>
              </a:rPr>
              <a:t>One panelist expressed frustration </a:t>
            </a:r>
            <a:r>
              <a:rPr lang="en-US" altLang="en-US" sz="1800" dirty="0" smtClean="0">
                <a:ea typeface="+mn-ea"/>
              </a:rPr>
              <a:t>with </a:t>
            </a:r>
            <a:r>
              <a:rPr lang="en-US" altLang="en-US" sz="1800" dirty="0" smtClean="0">
                <a:ea typeface="+mn-ea"/>
                <a:cs typeface="+mn-cs"/>
              </a:rPr>
              <a:t>her </a:t>
            </a:r>
            <a:r>
              <a:rPr lang="en-US" altLang="en-US" sz="1800" dirty="0" smtClean="0">
                <a:ea typeface="+mn-ea"/>
                <a:cs typeface="+mn-cs"/>
              </a:rPr>
              <a:t>current asset management system. She would like to be able to import devices </a:t>
            </a:r>
            <a:r>
              <a:rPr lang="en-US" altLang="en-US" sz="1800" dirty="0" smtClean="0">
                <a:ea typeface="+mn-ea"/>
                <a:cs typeface="+mn-cs"/>
              </a:rPr>
              <a:t>as needed and </a:t>
            </a:r>
            <a:r>
              <a:rPr lang="en-US" altLang="en-US" sz="1800" dirty="0" smtClean="0">
                <a:ea typeface="+mn-ea"/>
                <a:cs typeface="+mn-cs"/>
              </a:rPr>
              <a:t>not have to wait for </a:t>
            </a:r>
            <a:r>
              <a:rPr lang="en-US" altLang="en-US" sz="1800" dirty="0" smtClean="0">
                <a:ea typeface="+mn-ea"/>
                <a:cs typeface="+mn-cs"/>
              </a:rPr>
              <a:t>system administrators </a:t>
            </a:r>
            <a:r>
              <a:rPr lang="en-US" altLang="en-US" sz="1800" dirty="0" smtClean="0">
                <a:ea typeface="+mn-ea"/>
                <a:cs typeface="+mn-cs"/>
              </a:rPr>
              <a:t>to do it. 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One panelist expressed satisfaction that their current system keeps track of every asset they’ve had and what has happened to it along the way. </a:t>
            </a:r>
          </a:p>
          <a:p>
            <a:pPr lvl="1" eaLnBrk="1" hangingPunct="1">
              <a:defRPr/>
            </a:pPr>
            <a:r>
              <a:rPr lang="en-US" sz="1800" dirty="0" smtClean="0"/>
              <a:t>This </a:t>
            </a:r>
            <a:r>
              <a:rPr lang="en-US" sz="1800" dirty="0" smtClean="0"/>
              <a:t>verbatim quote summarizes a key pain point: </a:t>
            </a:r>
            <a:r>
              <a:rPr lang="en-US" sz="1800" dirty="0" smtClean="0"/>
              <a:t>“When </a:t>
            </a:r>
            <a:r>
              <a:rPr lang="en-US" sz="1800" dirty="0"/>
              <a:t>equipment moves, no one makes an effort to say so, </a:t>
            </a:r>
            <a:r>
              <a:rPr lang="en-US" sz="1800" dirty="0" smtClean="0"/>
              <a:t>making it hard </a:t>
            </a:r>
            <a:r>
              <a:rPr lang="en-US" sz="1800" dirty="0"/>
              <a:t>to track where things are. </a:t>
            </a:r>
            <a:r>
              <a:rPr lang="en-US" sz="1800" dirty="0" smtClean="0"/>
              <a:t>Inventory is 75</a:t>
            </a:r>
            <a:r>
              <a:rPr lang="en-US" sz="1800" dirty="0"/>
              <a:t>% accurate </a:t>
            </a:r>
            <a:r>
              <a:rPr lang="en-US" sz="1800" dirty="0" smtClean="0"/>
              <a:t>because  it is dependent </a:t>
            </a:r>
            <a:r>
              <a:rPr lang="en-US" sz="1800" dirty="0"/>
              <a:t>on schools </a:t>
            </a:r>
            <a:r>
              <a:rPr lang="en-US" sz="1800" dirty="0" smtClean="0"/>
              <a:t>to assist </a:t>
            </a:r>
            <a:r>
              <a:rPr lang="en-US" sz="1800" dirty="0"/>
              <a:t>and they don’t really do it</a:t>
            </a:r>
            <a:r>
              <a:rPr lang="en-US" sz="1800" dirty="0" smtClean="0"/>
              <a:t>.”</a:t>
            </a:r>
          </a:p>
          <a:p>
            <a:pPr lvl="1" eaLnBrk="1" hangingPunct="1">
              <a:defRPr/>
            </a:pPr>
            <a:r>
              <a:rPr lang="en-US" sz="1800" dirty="0" smtClean="0"/>
              <a:t>Many </a:t>
            </a:r>
            <a:r>
              <a:rPr lang="en-US" sz="1800" dirty="0" smtClean="0"/>
              <a:t>panelists’ districts </a:t>
            </a:r>
            <a:r>
              <a:rPr lang="en-US" sz="1800" dirty="0" smtClean="0"/>
              <a:t>tried BYOD, but it didn’t go smoothly. Students mostly brought smartphones, and BYOD was often rolled out before the network was ready to handle the load. </a:t>
            </a:r>
            <a:endParaRPr lang="en-US" sz="1800" dirty="0"/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0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9900CC"/>
                </a:solidFill>
              </a:rPr>
              <a:t>	</a:t>
            </a:r>
            <a:r>
              <a:rPr lang="en-US" sz="3600" b="1" dirty="0" smtClean="0">
                <a:solidFill>
                  <a:srgbClr val="832063"/>
                </a:solidFill>
              </a:rPr>
              <a:t>Needs/Challenges</a:t>
            </a:r>
            <a:endParaRPr lang="en-US" sz="3600" dirty="0">
              <a:solidFill>
                <a:srgbClr val="832063"/>
              </a:solidFill>
            </a:endParaRPr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6783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200" b="1" dirty="0" smtClean="0">
                <a:ea typeface="+mn-ea"/>
              </a:rPr>
              <a:t>Accountability: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Panelists need to control </a:t>
            </a:r>
            <a:r>
              <a:rPr lang="en-US" altLang="en-US" sz="1800" dirty="0" smtClean="0">
                <a:ea typeface="+mn-ea"/>
              </a:rPr>
              <a:t>who </a:t>
            </a:r>
            <a:r>
              <a:rPr lang="en-US" altLang="en-US" sz="1800" dirty="0" smtClean="0">
                <a:ea typeface="+mn-ea"/>
              </a:rPr>
              <a:t>is managing assets at the </a:t>
            </a:r>
            <a:r>
              <a:rPr lang="en-US" altLang="en-US" sz="1800" dirty="0" smtClean="0">
                <a:ea typeface="+mn-ea"/>
              </a:rPr>
              <a:t>school/site </a:t>
            </a:r>
            <a:r>
              <a:rPr lang="en-US" altLang="en-US" sz="1800" dirty="0" smtClean="0">
                <a:ea typeface="+mn-ea"/>
              </a:rPr>
              <a:t>level, in case </a:t>
            </a:r>
            <a:r>
              <a:rPr lang="en-US" altLang="en-US" sz="1800" dirty="0" smtClean="0">
                <a:ea typeface="+mn-ea"/>
              </a:rPr>
              <a:t>of audit. “People </a:t>
            </a:r>
            <a:r>
              <a:rPr lang="en-US" altLang="en-US" sz="1800" dirty="0" smtClean="0">
                <a:ea typeface="+mn-ea"/>
              </a:rPr>
              <a:t>need to know where their tax dollars are going</a:t>
            </a:r>
            <a:r>
              <a:rPr lang="en-US" altLang="en-US" sz="1800" dirty="0" smtClean="0">
                <a:ea typeface="+mn-ea"/>
              </a:rPr>
              <a:t>.” </a:t>
            </a:r>
            <a:endParaRPr lang="en-US" altLang="en-US" sz="1800" dirty="0" smtClean="0">
              <a:ea typeface="+mn-ea"/>
            </a:endParaRPr>
          </a:p>
          <a:p>
            <a:pPr eaLnBrk="1" hangingPunct="1">
              <a:defRPr/>
            </a:pPr>
            <a:endParaRPr lang="en-US" altLang="en-US" sz="2200" dirty="0" smtClean="0">
              <a:ea typeface="+mn-ea"/>
            </a:endParaRPr>
          </a:p>
          <a:p>
            <a:pPr eaLnBrk="1" hangingPunct="1">
              <a:defRPr/>
            </a:pPr>
            <a:r>
              <a:rPr lang="en-US" altLang="en-US" sz="2200" b="1" dirty="0" smtClean="0">
                <a:ea typeface="+mn-ea"/>
              </a:rPr>
              <a:t>Reducing Downtime: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It is important to experience little </a:t>
            </a:r>
            <a:r>
              <a:rPr lang="en-US" altLang="en-US" sz="1800" dirty="0" smtClean="0">
                <a:ea typeface="+mn-ea"/>
              </a:rPr>
              <a:t>to no wait time while equipment is getting fixed. </a:t>
            </a:r>
            <a:r>
              <a:rPr lang="en-US" altLang="en-US" sz="1800" dirty="0" smtClean="0">
                <a:ea typeface="+mn-ea"/>
              </a:rPr>
              <a:t>Panelists need to minimize disruption of workflow, teaching, and learning.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Rapid syste</a:t>
            </a:r>
            <a:r>
              <a:rPr lang="en-US" altLang="en-US" sz="1800" dirty="0">
                <a:ea typeface="+mn-ea"/>
              </a:rPr>
              <a:t>m</a:t>
            </a:r>
            <a:r>
              <a:rPr lang="en-US" altLang="en-US" sz="1800" dirty="0" smtClean="0">
                <a:ea typeface="+mn-ea"/>
              </a:rPr>
              <a:t> response to queries and asset updates required.</a:t>
            </a:r>
            <a:endParaRPr lang="en-US" altLang="en-US" sz="1800" dirty="0" smtClean="0">
              <a:ea typeface="+mn-ea"/>
            </a:endParaRPr>
          </a:p>
          <a:p>
            <a:pPr eaLnBrk="1" hangingPunct="1">
              <a:defRPr/>
            </a:pPr>
            <a:endParaRPr lang="en-US" altLang="en-US" sz="2200" dirty="0" smtClean="0">
              <a:ea typeface="+mn-ea"/>
            </a:endParaRPr>
          </a:p>
          <a:p>
            <a:pPr eaLnBrk="1" hangingPunct="1">
              <a:defRPr/>
            </a:pPr>
            <a:r>
              <a:rPr lang="en-US" altLang="en-US" sz="2200" b="1" dirty="0" smtClean="0">
                <a:ea typeface="+mn-ea"/>
              </a:rPr>
              <a:t>Access and Reliability –</a:t>
            </a:r>
            <a:r>
              <a:rPr lang="en-US" altLang="en-US" sz="2200" b="1" dirty="0" smtClean="0">
                <a:ea typeface="+mn-ea"/>
              </a:rPr>
              <a:t> Particularly for Assessments:</a:t>
            </a:r>
          </a:p>
          <a:p>
            <a:pPr lvl="1" eaLnBrk="1" hangingPunct="1">
              <a:defRPr/>
            </a:pPr>
            <a:r>
              <a:rPr lang="en-US" altLang="en-US" sz="1800" dirty="0" smtClean="0">
                <a:ea typeface="+mn-ea"/>
              </a:rPr>
              <a:t>“States came in and said, this year, no more paper-based testing. We need an effective asset management system.” </a:t>
            </a:r>
            <a:endParaRPr lang="en-US" altLang="en-US" sz="1800" dirty="0" smtClean="0">
              <a:ea typeface="+mn-ea"/>
            </a:endParaRPr>
          </a:p>
          <a:p>
            <a:pPr eaLnBrk="1" hangingPunct="1">
              <a:defRPr/>
            </a:pPr>
            <a:endParaRPr lang="en-US" altLang="en-US" sz="2200" dirty="0">
              <a:ea typeface="+mn-ea"/>
            </a:endParaRP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2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800" b="1" dirty="0" smtClean="0">
                <a:solidFill>
                  <a:srgbClr val="9900CC"/>
                </a:solidFill>
              </a:rPr>
              <a:t>	</a:t>
            </a:r>
            <a:r>
              <a:rPr lang="en-US" sz="3600" b="1" dirty="0" smtClean="0">
                <a:solidFill>
                  <a:srgbClr val="832063"/>
                </a:solidFill>
              </a:rPr>
              <a:t>Impressions of TIG/Tempest</a:t>
            </a:r>
            <a:endParaRPr lang="en-US" sz="3600" dirty="0">
              <a:solidFill>
                <a:srgbClr val="832063"/>
              </a:solidFill>
            </a:endParaRPr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Panelists agree that the system looks fast. When working in their current systems, they admit that even a few extra seconds matter.</a:t>
            </a:r>
          </a:p>
          <a:p>
            <a:pPr marL="0" indent="0" eaLnBrk="1" hangingPunct="1">
              <a:buNone/>
              <a:defRPr/>
            </a:pPr>
            <a:endParaRPr lang="en-US" altLang="en-US" sz="22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“I think it’s a good product. We need an asset management system.”  </a:t>
            </a:r>
          </a:p>
          <a:p>
            <a:pPr eaLnBrk="1" hangingPunct="1">
              <a:defRPr/>
            </a:pPr>
            <a:endParaRPr lang="en-US" altLang="en-US" sz="22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r>
              <a:rPr lang="en-US" altLang="en-US" sz="2200" dirty="0" smtClean="0">
                <a:ea typeface="+mn-ea"/>
                <a:cs typeface="+mn-cs"/>
              </a:rPr>
              <a:t>One panelist commented </a:t>
            </a:r>
            <a:r>
              <a:rPr lang="en-US" altLang="en-US" sz="2200" dirty="0" smtClean="0">
                <a:ea typeface="+mn-ea"/>
                <a:cs typeface="+mn-cs"/>
              </a:rPr>
              <a:t>indicating that there is an assumed level of trust and competence from a specialized vendor/partner</a:t>
            </a:r>
          </a:p>
          <a:p>
            <a:pPr lvl="1" eaLnBrk="1" hangingPunct="1">
              <a:defRPr/>
            </a:pPr>
            <a:r>
              <a:rPr lang="en-US" sz="1800" dirty="0" smtClean="0"/>
              <a:t>“I </a:t>
            </a:r>
            <a:r>
              <a:rPr lang="en-US" sz="1800" dirty="0"/>
              <a:t>come back as a technology leader and say all the great things I hear that </a:t>
            </a:r>
            <a:r>
              <a:rPr lang="en-US" sz="1800" dirty="0" smtClean="0"/>
              <a:t>other </a:t>
            </a:r>
            <a:r>
              <a:rPr lang="en-US" sz="1800" dirty="0"/>
              <a:t>divisions are doing, and it’s </a:t>
            </a:r>
            <a:r>
              <a:rPr lang="en-US" sz="1800" dirty="0" smtClean="0"/>
              <a:t>like, ‘Okay</a:t>
            </a:r>
            <a:r>
              <a:rPr lang="en-US" sz="1800" dirty="0"/>
              <a:t>, we’ll think about it</a:t>
            </a:r>
            <a:r>
              <a:rPr lang="en-US" sz="1800" dirty="0" smtClean="0"/>
              <a:t>,’ </a:t>
            </a:r>
            <a:r>
              <a:rPr lang="en-US" sz="1800" dirty="0"/>
              <a:t>there’s not the same level of trust as there is with an independent consultant.”</a:t>
            </a: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altLang="en-US" sz="22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altLang="en-US" sz="2200" dirty="0" smtClean="0">
              <a:ea typeface="+mn-ea"/>
              <a:cs typeface="+mn-cs"/>
            </a:endParaRPr>
          </a:p>
          <a:p>
            <a:pPr eaLnBrk="1" hangingPunct="1">
              <a:defRPr/>
            </a:pPr>
            <a:endParaRPr lang="en-US" altLang="en-US" sz="2200" dirty="0" smtClean="0">
              <a:ea typeface="+mn-ea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3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 smtClean="0">
                <a:solidFill>
                  <a:srgbClr val="832063"/>
                </a:solidFill>
              </a:rPr>
              <a:t>Panelists Asked: </a:t>
            </a:r>
            <a:endParaRPr lang="en-US" sz="3600" dirty="0">
              <a:solidFill>
                <a:srgbClr val="832063"/>
              </a:solidFill>
            </a:endParaRPr>
          </a:p>
        </p:txBody>
      </p:sp>
      <p:sp>
        <p:nvSpPr>
          <p:cNvPr id="3076" name="Content Placeholder 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783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200" dirty="0" smtClean="0">
                <a:ea typeface="+mn-ea"/>
                <a:cs typeface="+mn-cs"/>
              </a:rPr>
              <a:t>These questions can help TIG in developing messaging and positioning. </a:t>
            </a: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  <a:cs typeface="+mn-cs"/>
              </a:rPr>
              <a:t>What </a:t>
            </a:r>
            <a:r>
              <a:rPr lang="en-US" altLang="en-US" sz="1800" dirty="0" smtClean="0">
                <a:ea typeface="+mn-ea"/>
                <a:cs typeface="+mn-cs"/>
              </a:rPr>
              <a:t>is the goal of adopting this new system? </a:t>
            </a:r>
          </a:p>
          <a:p>
            <a:pPr eaLnBrk="1" hangingPunct="1">
              <a:defRPr/>
            </a:pPr>
            <a:r>
              <a:rPr lang="en-US" altLang="en-US" sz="1800" dirty="0" smtClean="0">
                <a:ea typeface="+mn-ea"/>
                <a:cs typeface="+mn-cs"/>
              </a:rPr>
              <a:t>Would the new system be redundant with other systems already in use? </a:t>
            </a:r>
          </a:p>
          <a:p>
            <a:pPr eaLnBrk="1" hangingPunct="1">
              <a:defRPr/>
            </a:pPr>
            <a:r>
              <a:rPr lang="en-US" sz="1800" dirty="0"/>
              <a:t>What </a:t>
            </a:r>
            <a:r>
              <a:rPr lang="en-US" sz="1800" dirty="0" smtClean="0"/>
              <a:t>operating systems </a:t>
            </a:r>
            <a:r>
              <a:rPr lang="en-US" sz="1800" dirty="0"/>
              <a:t>or </a:t>
            </a:r>
            <a:r>
              <a:rPr lang="en-US" sz="1800" dirty="0" smtClean="0"/>
              <a:t>platforms </a:t>
            </a:r>
            <a:r>
              <a:rPr lang="en-US" sz="1800" dirty="0"/>
              <a:t>are supported by TIG/ Tempest? </a:t>
            </a:r>
            <a:endParaRPr lang="en-US" altLang="en-US" sz="1800" dirty="0" smtClean="0">
              <a:ea typeface="+mn-ea"/>
            </a:endParaRPr>
          </a:p>
          <a:p>
            <a:pPr eaLnBrk="1" hangingPunct="1">
              <a:defRPr/>
            </a:pPr>
            <a:r>
              <a:rPr lang="en-US" sz="1800" dirty="0"/>
              <a:t>D</a:t>
            </a:r>
            <a:r>
              <a:rPr lang="en-US" sz="1800" dirty="0" smtClean="0"/>
              <a:t>oes </a:t>
            </a:r>
            <a:r>
              <a:rPr lang="en-US" sz="1800" dirty="0"/>
              <a:t>TIG import assets or do the </a:t>
            </a:r>
            <a:r>
              <a:rPr lang="en-US" sz="1800" dirty="0" smtClean="0"/>
              <a:t>people on-site </a:t>
            </a:r>
            <a:r>
              <a:rPr lang="en-US" sz="1800" dirty="0"/>
              <a:t>do it? 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Does TIG have cases that would help with screens breaking (especially at the middle school level)?</a:t>
            </a:r>
          </a:p>
          <a:p>
            <a:pPr eaLnBrk="1" hangingPunct="1">
              <a:defRPr/>
            </a:pPr>
            <a:r>
              <a:rPr lang="en-US" sz="1800" dirty="0" smtClean="0"/>
              <a:t>How do you deal with documenting disposal? What is done if a unit is recycled, refurbished, etc.? </a:t>
            </a:r>
          </a:p>
          <a:p>
            <a:pPr eaLnBrk="1" hangingPunct="1">
              <a:defRPr/>
            </a:pPr>
            <a:r>
              <a:rPr lang="en-US" sz="1800" dirty="0" smtClean="0"/>
              <a:t>Does Tempest/TIG work with a device recovery solution such as </a:t>
            </a:r>
            <a:r>
              <a:rPr lang="en-US" sz="1800" dirty="0" err="1" smtClean="0"/>
              <a:t>Computrace</a:t>
            </a:r>
            <a:r>
              <a:rPr lang="en-US" sz="1800" dirty="0" smtClean="0"/>
              <a:t>? </a:t>
            </a:r>
          </a:p>
          <a:p>
            <a:pPr eaLnBrk="1" hangingPunct="1">
              <a:defRPr/>
            </a:pPr>
            <a:r>
              <a:rPr lang="en-US" sz="1800" dirty="0" smtClean="0"/>
              <a:t>What services has TIG provided to whole districts in the past?</a:t>
            </a:r>
          </a:p>
          <a:p>
            <a:pPr eaLnBrk="1" hangingPunct="1">
              <a:defRPr/>
            </a:pPr>
            <a:r>
              <a:rPr lang="en-US" sz="1800" dirty="0" smtClean="0"/>
              <a:t>What does it look like when TIG comes in to analyze a network?  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altLang="en-US" sz="1800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altLang="en-US" sz="1800" dirty="0" smtClean="0">
              <a:ea typeface="+mn-ea"/>
            </a:endParaRPr>
          </a:p>
        </p:txBody>
      </p:sp>
      <p:pic>
        <p:nvPicPr>
          <p:cNvPr id="5" name="Picture 4" descr="WinterGroup_bottom_banner.psd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99"/>
            <a:ext cx="91440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3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7194</TotalTime>
  <Words>833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Technology Integration Group (TIG)  CoSN 2017 Focus Group Recap 4 April 2017</vt:lpstr>
      <vt:lpstr> Session Overview</vt:lpstr>
      <vt:lpstr> Panelists</vt:lpstr>
      <vt:lpstr> Current Landscape and Needs</vt:lpstr>
      <vt:lpstr> Current Levels of Satisfaction</vt:lpstr>
      <vt:lpstr> Needs/Challenges</vt:lpstr>
      <vt:lpstr> Impressions of TIG/Tempest</vt:lpstr>
      <vt:lpstr>Panelists Asked: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Group MarketingWorks</dc:title>
  <dc:creator>Linda Winter</dc:creator>
  <cp:lastModifiedBy>Katie Regan</cp:lastModifiedBy>
  <cp:revision>453</cp:revision>
  <cp:lastPrinted>2017-02-23T20:31:44Z</cp:lastPrinted>
  <dcterms:created xsi:type="dcterms:W3CDTF">2011-09-29T15:25:40Z</dcterms:created>
  <dcterms:modified xsi:type="dcterms:W3CDTF">2017-04-25T18:49:58Z</dcterms:modified>
</cp:coreProperties>
</file>