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343" r:id="rId4"/>
    <p:sldId id="396" r:id="rId5"/>
    <p:sldId id="403" r:id="rId6"/>
    <p:sldId id="397" r:id="rId7"/>
    <p:sldId id="404" r:id="rId8"/>
    <p:sldId id="398" r:id="rId9"/>
    <p:sldId id="344" r:id="rId10"/>
    <p:sldId id="399" r:id="rId11"/>
    <p:sldId id="405" r:id="rId12"/>
    <p:sldId id="400" r:id="rId13"/>
    <p:sldId id="401" r:id="rId14"/>
    <p:sldId id="402" r:id="rId15"/>
    <p:sldId id="381" r:id="rId16"/>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2063"/>
    <a:srgbClr val="9900CC"/>
    <a:srgbClr val="F2E651"/>
    <a:srgbClr val="FFF56D"/>
    <a:srgbClr val="FFF35B"/>
    <a:srgbClr val="D8C4D8"/>
    <a:srgbClr val="9B1C52"/>
    <a:srgbClr val="7A55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82" autoAdjust="0"/>
    <p:restoredTop sz="87416" autoAdjust="0"/>
  </p:normalViewPr>
  <p:slideViewPr>
    <p:cSldViewPr>
      <p:cViewPr>
        <p:scale>
          <a:sx n="80" d="100"/>
          <a:sy n="80" d="100"/>
        </p:scale>
        <p:origin x="-1182" y="-90"/>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ea typeface="+mn-ea"/>
                <a:cs typeface="+mn-cs"/>
              </a:defRPr>
            </a:lvl1pPr>
          </a:lstStyle>
          <a:p>
            <a:pPr>
              <a:defRPr/>
            </a:pPr>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wrap="square" lIns="93497" tIns="46749" rIns="93497" bIns="46749" numCol="1" anchor="t" anchorCtr="0" compatLnSpc="1">
            <a:prstTxWarp prst="textNoShape">
              <a:avLst/>
            </a:prstTxWarp>
          </a:bodyPr>
          <a:lstStyle>
            <a:lvl1pPr algn="r">
              <a:defRPr sz="1200" smtClean="0">
                <a:cs typeface="+mn-cs"/>
              </a:defRPr>
            </a:lvl1pPr>
          </a:lstStyle>
          <a:p>
            <a:pPr>
              <a:defRPr/>
            </a:pPr>
            <a:fld id="{2D202F29-01BA-E042-AFF1-FC87E17F8D89}" type="datetimeFigureOut">
              <a:rPr lang="en-US"/>
              <a:pPr>
                <a:defRPr/>
              </a:pPr>
              <a:t>4/17/2017</a:t>
            </a:fld>
            <a:endParaRPr lang="en-US" dirty="0"/>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wrap="square" lIns="93497" tIns="46749" rIns="93497" bIns="46749" numCol="1" anchor="b" anchorCtr="0" compatLnSpc="1">
            <a:prstTxWarp prst="textNoShape">
              <a:avLst/>
            </a:prstTxWarp>
          </a:bodyPr>
          <a:lstStyle>
            <a:lvl1pPr algn="r">
              <a:defRPr sz="1200" smtClean="0">
                <a:cs typeface="+mn-cs"/>
              </a:defRPr>
            </a:lvl1pPr>
          </a:lstStyle>
          <a:p>
            <a:pPr>
              <a:defRPr/>
            </a:pPr>
            <a:fld id="{720C49B6-E7E8-444E-B4F6-5994BD32D086}" type="slidenum">
              <a:rPr lang="en-US"/>
              <a:pPr>
                <a:defRPr/>
              </a:pPr>
              <a:t>‹#›</a:t>
            </a:fld>
            <a:endParaRPr lang="en-US" dirty="0"/>
          </a:p>
        </p:txBody>
      </p:sp>
    </p:spTree>
    <p:extLst>
      <p:ext uri="{BB962C8B-B14F-4D97-AF65-F5344CB8AC3E}">
        <p14:creationId xmlns:p14="http://schemas.microsoft.com/office/powerpoint/2010/main" val="2472456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ea typeface="+mn-ea"/>
                <a:cs typeface="+mn-cs"/>
              </a:defRPr>
            </a:lvl1pPr>
          </a:lstStyle>
          <a:p>
            <a:pPr>
              <a:defRPr/>
            </a:pPr>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wrap="square" lIns="93497" tIns="46749" rIns="93497" bIns="46749" numCol="1" anchor="t" anchorCtr="0" compatLnSpc="1">
            <a:prstTxWarp prst="textNoShape">
              <a:avLst/>
            </a:prstTxWarp>
          </a:bodyPr>
          <a:lstStyle>
            <a:lvl1pPr algn="r">
              <a:defRPr sz="1200" smtClean="0">
                <a:cs typeface="+mn-cs"/>
              </a:defRPr>
            </a:lvl1pPr>
          </a:lstStyle>
          <a:p>
            <a:pPr>
              <a:defRPr/>
            </a:pPr>
            <a:fld id="{0A07BC9C-1D64-F742-9876-10D0E4221663}" type="datetimeFigureOut">
              <a:rPr lang="en-US"/>
              <a:pPr>
                <a:defRPr/>
              </a:pPr>
              <a:t>4/17/2017</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pPr lvl="0"/>
            <a:endParaRPr lang="en-US" noProof="0" dirty="0" smtClean="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wrap="square" lIns="93497" tIns="46749" rIns="93497" bIns="46749" numCol="1" anchor="b" anchorCtr="0" compatLnSpc="1">
            <a:prstTxWarp prst="textNoShape">
              <a:avLst/>
            </a:prstTxWarp>
          </a:bodyPr>
          <a:lstStyle>
            <a:lvl1pPr algn="r">
              <a:defRPr sz="1200" smtClean="0">
                <a:cs typeface="+mn-cs"/>
              </a:defRPr>
            </a:lvl1pPr>
          </a:lstStyle>
          <a:p>
            <a:pPr>
              <a:defRPr/>
            </a:pPr>
            <a:fld id="{C20A5BCF-1672-DB40-BD30-39AC73575D17}" type="slidenum">
              <a:rPr lang="en-US"/>
              <a:pPr>
                <a:defRPr/>
              </a:pPr>
              <a:t>‹#›</a:t>
            </a:fld>
            <a:endParaRPr lang="en-US" dirty="0"/>
          </a:p>
        </p:txBody>
      </p:sp>
    </p:spTree>
    <p:extLst>
      <p:ext uri="{BB962C8B-B14F-4D97-AF65-F5344CB8AC3E}">
        <p14:creationId xmlns:p14="http://schemas.microsoft.com/office/powerpoint/2010/main" val="25962892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0A5BCF-1672-DB40-BD30-39AC73575D17}" type="slidenum">
              <a:rPr lang="en-US" smtClean="0"/>
              <a:pPr>
                <a:defRPr/>
              </a:pPr>
              <a:t>1</a:t>
            </a:fld>
            <a:endParaRPr lang="en-US" dirty="0"/>
          </a:p>
        </p:txBody>
      </p:sp>
    </p:spTree>
    <p:extLst>
      <p:ext uri="{BB962C8B-B14F-4D97-AF65-F5344CB8AC3E}">
        <p14:creationId xmlns:p14="http://schemas.microsoft.com/office/powerpoint/2010/main" val="41307680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10</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11</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12</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13</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14</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15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3</a:t>
            </a:fld>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759666" indent="-292179" eaLnBrk="0" hangingPunct="0">
              <a:defRPr sz="2500">
                <a:solidFill>
                  <a:schemeClr val="tx1"/>
                </a:solidFill>
                <a:latin typeface="Arial" charset="0"/>
                <a:ea typeface="ＭＳ Ｐゴシック" charset="0"/>
              </a:defRPr>
            </a:lvl2pPr>
            <a:lvl3pPr marL="1168718" indent="-233744" eaLnBrk="0" hangingPunct="0">
              <a:defRPr sz="2500">
                <a:solidFill>
                  <a:schemeClr val="tx1"/>
                </a:solidFill>
                <a:latin typeface="Arial" charset="0"/>
                <a:ea typeface="ＭＳ Ｐゴシック" charset="0"/>
              </a:defRPr>
            </a:lvl3pPr>
            <a:lvl4pPr marL="1636205" indent="-233744" eaLnBrk="0" hangingPunct="0">
              <a:defRPr sz="2500">
                <a:solidFill>
                  <a:schemeClr val="tx1"/>
                </a:solidFill>
                <a:latin typeface="Arial" charset="0"/>
                <a:ea typeface="ＭＳ Ｐゴシック" charset="0"/>
              </a:defRPr>
            </a:lvl4pPr>
            <a:lvl5pPr marL="2103692" indent="-233744" eaLnBrk="0" hangingPunct="0">
              <a:defRPr sz="2500">
                <a:solidFill>
                  <a:schemeClr val="tx1"/>
                </a:solidFill>
                <a:latin typeface="Arial" charset="0"/>
                <a:ea typeface="ＭＳ Ｐゴシック" charset="0"/>
              </a:defRPr>
            </a:lvl5pPr>
            <a:lvl6pPr marL="2571179" indent="-233744" eaLnBrk="0" fontAlgn="base" hangingPunct="0">
              <a:spcBef>
                <a:spcPct val="0"/>
              </a:spcBef>
              <a:spcAft>
                <a:spcPct val="0"/>
              </a:spcAft>
              <a:defRPr sz="2500">
                <a:solidFill>
                  <a:schemeClr val="tx1"/>
                </a:solidFill>
                <a:latin typeface="Arial" charset="0"/>
                <a:ea typeface="ＭＳ Ｐゴシック" charset="0"/>
              </a:defRPr>
            </a:lvl6pPr>
            <a:lvl7pPr marL="3038666" indent="-233744" eaLnBrk="0" fontAlgn="base" hangingPunct="0">
              <a:spcBef>
                <a:spcPct val="0"/>
              </a:spcBef>
              <a:spcAft>
                <a:spcPct val="0"/>
              </a:spcAft>
              <a:defRPr sz="2500">
                <a:solidFill>
                  <a:schemeClr val="tx1"/>
                </a:solidFill>
                <a:latin typeface="Arial" charset="0"/>
                <a:ea typeface="ＭＳ Ｐゴシック" charset="0"/>
              </a:defRPr>
            </a:lvl7pPr>
            <a:lvl8pPr marL="3506153" indent="-233744" eaLnBrk="0" fontAlgn="base" hangingPunct="0">
              <a:spcBef>
                <a:spcPct val="0"/>
              </a:spcBef>
              <a:spcAft>
                <a:spcPct val="0"/>
              </a:spcAft>
              <a:defRPr sz="2500">
                <a:solidFill>
                  <a:schemeClr val="tx1"/>
                </a:solidFill>
                <a:latin typeface="Arial" charset="0"/>
                <a:ea typeface="ＭＳ Ｐゴシック" charset="0"/>
              </a:defRPr>
            </a:lvl8pPr>
            <a:lvl9pPr marL="3973640" indent="-23374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04969F5-56EE-4A4C-98E9-74CED46F73E2}" type="slidenum">
              <a:rPr lang="en-US" sz="1200"/>
              <a:pPr eaLnBrk="1" hangingPunct="1"/>
              <a:t>9</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721254-7B25-664E-A9A5-9CC258914274}" type="datetimeFigureOut">
              <a:rPr lang="en-US"/>
              <a:pPr>
                <a:defRPr/>
              </a:pPr>
              <a:t>4/17/2017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CA5A5AD-2FEF-954B-B9B0-4D830CBB9D7D}" type="slidenum">
              <a:rPr lang="en-US"/>
              <a:pPr>
                <a:defRPr/>
              </a:pPr>
              <a:t>‹#›</a:t>
            </a:fld>
            <a:endParaRPr lang="en-US" dirty="0"/>
          </a:p>
        </p:txBody>
      </p:sp>
    </p:spTree>
    <p:extLst>
      <p:ext uri="{BB962C8B-B14F-4D97-AF65-F5344CB8AC3E}">
        <p14:creationId xmlns:p14="http://schemas.microsoft.com/office/powerpoint/2010/main" val="746739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A1669D-EB12-CA4D-85E5-E11835C92E58}" type="datetimeFigureOut">
              <a:rPr lang="en-US"/>
              <a:pPr>
                <a:defRPr/>
              </a:pPr>
              <a:t>4/17/2017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306E153-5E78-4143-A53A-31A475DB3840}" type="slidenum">
              <a:rPr lang="en-US"/>
              <a:pPr>
                <a:defRPr/>
              </a:pPr>
              <a:t>‹#›</a:t>
            </a:fld>
            <a:endParaRPr lang="en-US" dirty="0"/>
          </a:p>
        </p:txBody>
      </p:sp>
    </p:spTree>
    <p:extLst>
      <p:ext uri="{BB962C8B-B14F-4D97-AF65-F5344CB8AC3E}">
        <p14:creationId xmlns:p14="http://schemas.microsoft.com/office/powerpoint/2010/main" val="354015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69150C-D5B1-4549-9D40-CB4956E9F5FC}" type="datetimeFigureOut">
              <a:rPr lang="en-US"/>
              <a:pPr>
                <a:defRPr/>
              </a:pPr>
              <a:t>4/17/2017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2646757-AA66-6748-A74C-8B97678B60EB}" type="slidenum">
              <a:rPr lang="en-US"/>
              <a:pPr>
                <a:defRPr/>
              </a:pPr>
              <a:t>‹#›</a:t>
            </a:fld>
            <a:endParaRPr lang="en-US" dirty="0"/>
          </a:p>
        </p:txBody>
      </p:sp>
    </p:spTree>
    <p:extLst>
      <p:ext uri="{BB962C8B-B14F-4D97-AF65-F5344CB8AC3E}">
        <p14:creationId xmlns:p14="http://schemas.microsoft.com/office/powerpoint/2010/main" val="2796636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4DFF66-C5C1-674C-AFDB-139C6AF87F35}" type="datetimeFigureOut">
              <a:rPr lang="en-US"/>
              <a:pPr>
                <a:defRPr/>
              </a:pPr>
              <a:t>4/17/2017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50DC834-801B-CE47-9A94-A06624FA7BED}" type="slidenum">
              <a:rPr lang="en-US"/>
              <a:pPr>
                <a:defRPr/>
              </a:pPr>
              <a:t>‹#›</a:t>
            </a:fld>
            <a:endParaRPr lang="en-US" dirty="0"/>
          </a:p>
        </p:txBody>
      </p:sp>
    </p:spTree>
    <p:extLst>
      <p:ext uri="{BB962C8B-B14F-4D97-AF65-F5344CB8AC3E}">
        <p14:creationId xmlns:p14="http://schemas.microsoft.com/office/powerpoint/2010/main" val="141322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6A20A4-9D86-B64B-AB72-E0DCB2101723}" type="datetimeFigureOut">
              <a:rPr lang="en-US"/>
              <a:pPr>
                <a:defRPr/>
              </a:pPr>
              <a:t>4/17/2017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3770606-1426-2D49-909F-8E31566EEF2C}" type="slidenum">
              <a:rPr lang="en-US"/>
              <a:pPr>
                <a:defRPr/>
              </a:pPr>
              <a:t>‹#›</a:t>
            </a:fld>
            <a:endParaRPr lang="en-US" dirty="0"/>
          </a:p>
        </p:txBody>
      </p:sp>
    </p:spTree>
    <p:extLst>
      <p:ext uri="{BB962C8B-B14F-4D97-AF65-F5344CB8AC3E}">
        <p14:creationId xmlns:p14="http://schemas.microsoft.com/office/powerpoint/2010/main" val="246768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A1FD933-15FF-474A-8557-D3196475A07F}" type="datetimeFigureOut">
              <a:rPr lang="en-US"/>
              <a:pPr>
                <a:defRPr/>
              </a:pPr>
              <a:t>4/17/2017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95AF01-248F-BD4E-BE13-F521505E8562}" type="slidenum">
              <a:rPr lang="en-US"/>
              <a:pPr>
                <a:defRPr/>
              </a:pPr>
              <a:t>‹#›</a:t>
            </a:fld>
            <a:endParaRPr lang="en-US" dirty="0"/>
          </a:p>
        </p:txBody>
      </p:sp>
    </p:spTree>
    <p:extLst>
      <p:ext uri="{BB962C8B-B14F-4D97-AF65-F5344CB8AC3E}">
        <p14:creationId xmlns:p14="http://schemas.microsoft.com/office/powerpoint/2010/main" val="52341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1B7BBDF-E9EB-2A48-AA2C-A23177DBD3CF}" type="datetimeFigureOut">
              <a:rPr lang="en-US"/>
              <a:pPr>
                <a:defRPr/>
              </a:pPr>
              <a:t>4/17/2017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86BA80E-B6A4-304C-8BB7-99EA3B9882A2}" type="slidenum">
              <a:rPr lang="en-US"/>
              <a:pPr>
                <a:defRPr/>
              </a:pPr>
              <a:t>‹#›</a:t>
            </a:fld>
            <a:endParaRPr lang="en-US" dirty="0"/>
          </a:p>
        </p:txBody>
      </p:sp>
    </p:spTree>
    <p:extLst>
      <p:ext uri="{BB962C8B-B14F-4D97-AF65-F5344CB8AC3E}">
        <p14:creationId xmlns:p14="http://schemas.microsoft.com/office/powerpoint/2010/main" val="190080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6901B6-9B74-A045-9442-7A67DABCB78C}" type="datetimeFigureOut">
              <a:rPr lang="en-US"/>
              <a:pPr>
                <a:defRPr/>
              </a:pPr>
              <a:t>4/17/2017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DFE3B4D-F231-8A4A-84F1-97E4287D71E0}" type="slidenum">
              <a:rPr lang="en-US"/>
              <a:pPr>
                <a:defRPr/>
              </a:pPr>
              <a:t>‹#›</a:t>
            </a:fld>
            <a:endParaRPr lang="en-US" dirty="0"/>
          </a:p>
        </p:txBody>
      </p:sp>
    </p:spTree>
    <p:extLst>
      <p:ext uri="{BB962C8B-B14F-4D97-AF65-F5344CB8AC3E}">
        <p14:creationId xmlns:p14="http://schemas.microsoft.com/office/powerpoint/2010/main" val="3741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E570B0-2C4D-CC47-95E8-9BD28AFFAC94}" type="datetimeFigureOut">
              <a:rPr lang="en-US"/>
              <a:pPr>
                <a:defRPr/>
              </a:pPr>
              <a:t>4/17/2017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D1C8678F-9A24-2443-B0B4-964E5E58AA53}" type="slidenum">
              <a:rPr lang="en-US"/>
              <a:pPr>
                <a:defRPr/>
              </a:pPr>
              <a:t>‹#›</a:t>
            </a:fld>
            <a:endParaRPr lang="en-US" dirty="0"/>
          </a:p>
        </p:txBody>
      </p:sp>
    </p:spTree>
    <p:extLst>
      <p:ext uri="{BB962C8B-B14F-4D97-AF65-F5344CB8AC3E}">
        <p14:creationId xmlns:p14="http://schemas.microsoft.com/office/powerpoint/2010/main" val="279086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B43DA-4D48-A44D-A841-0B87D4A0BFF4}" type="datetimeFigureOut">
              <a:rPr lang="en-US"/>
              <a:pPr>
                <a:defRPr/>
              </a:pPr>
              <a:t>4/17/2017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2EED9A9-DAEC-524D-BC1F-B92824A4C339}" type="slidenum">
              <a:rPr lang="en-US"/>
              <a:pPr>
                <a:defRPr/>
              </a:pPr>
              <a:t>‹#›</a:t>
            </a:fld>
            <a:endParaRPr lang="en-US" dirty="0"/>
          </a:p>
        </p:txBody>
      </p:sp>
    </p:spTree>
    <p:extLst>
      <p:ext uri="{BB962C8B-B14F-4D97-AF65-F5344CB8AC3E}">
        <p14:creationId xmlns:p14="http://schemas.microsoft.com/office/powerpoint/2010/main" val="3011842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438D35-1040-6741-9273-8C14E41127F2}" type="datetimeFigureOut">
              <a:rPr lang="en-US"/>
              <a:pPr>
                <a:defRPr/>
              </a:pPr>
              <a:t>4/17/2017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BF5278-F170-7F47-80D5-CDE6FA74EAC7}" type="slidenum">
              <a:rPr lang="en-US"/>
              <a:pPr>
                <a:defRPr/>
              </a:pPr>
              <a:t>‹#›</a:t>
            </a:fld>
            <a:endParaRPr lang="en-US" dirty="0"/>
          </a:p>
        </p:txBody>
      </p:sp>
    </p:spTree>
    <p:extLst>
      <p:ext uri="{BB962C8B-B14F-4D97-AF65-F5344CB8AC3E}">
        <p14:creationId xmlns:p14="http://schemas.microsoft.com/office/powerpoint/2010/main" val="279474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cs typeface="+mn-cs"/>
              </a:defRPr>
            </a:lvl1pPr>
          </a:lstStyle>
          <a:p>
            <a:pPr>
              <a:defRPr/>
            </a:pPr>
            <a:fld id="{668DDB27-0DC9-6441-B9D3-F7C91D1F5F2E}" type="datetimeFigureOut">
              <a:rPr lang="en-US"/>
              <a:pPr>
                <a:defRPr/>
              </a:pPr>
              <a:t>4/17/2017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cs typeface="+mn-cs"/>
              </a:defRPr>
            </a:lvl1pPr>
          </a:lstStyle>
          <a:p>
            <a:pPr>
              <a:defRPr/>
            </a:pPr>
            <a:fld id="{09EF9378-F890-2C46-8D3D-D55463AD541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Wintergroup_Inspiration_Proposal.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200" y="-182326"/>
            <a:ext cx="9144000" cy="706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Title 1"/>
          <p:cNvSpPr>
            <a:spLocks noGrp="1"/>
          </p:cNvSpPr>
          <p:nvPr>
            <p:ph type="ctrTitle"/>
          </p:nvPr>
        </p:nvSpPr>
        <p:spPr>
          <a:xfrm>
            <a:off x="6096000" y="-152400"/>
            <a:ext cx="2971800" cy="1828800"/>
          </a:xfrm>
        </p:spPr>
        <p:txBody>
          <a:bodyPr/>
          <a:lstStyle/>
          <a:p>
            <a:pPr algn="r" eaLnBrk="1" hangingPunct="1"/>
            <a:r>
              <a:rPr lang="en-US" sz="2000" b="1" dirty="0" smtClean="0">
                <a:latin typeface="Calibri" charset="0"/>
              </a:rPr>
              <a:t>Aladdin Schools</a:t>
            </a:r>
            <a:br>
              <a:rPr lang="en-US" sz="2000" b="1" dirty="0" smtClean="0">
                <a:latin typeface="Calibri" charset="0"/>
              </a:rPr>
            </a:br>
            <a:r>
              <a:rPr lang="en-US" sz="2000" b="1" dirty="0" err="1" smtClean="0">
                <a:latin typeface="Calibri" charset="0"/>
              </a:rPr>
              <a:t>CoSN</a:t>
            </a:r>
            <a:r>
              <a:rPr lang="en-US" sz="2000" b="1" dirty="0" smtClean="0">
                <a:latin typeface="Calibri" charset="0"/>
              </a:rPr>
              <a:t> 2017 Focus Group</a:t>
            </a:r>
            <a:br>
              <a:rPr lang="en-US" sz="2000" b="1" dirty="0" smtClean="0">
                <a:latin typeface="Calibri" charset="0"/>
              </a:rPr>
            </a:br>
            <a:r>
              <a:rPr lang="en-US" sz="2000" b="1" dirty="0" smtClean="0">
                <a:latin typeface="Calibri" charset="0"/>
              </a:rPr>
              <a:t>Recap</a:t>
            </a:r>
            <a:br>
              <a:rPr lang="en-US" sz="2000" b="1" dirty="0" smtClean="0">
                <a:latin typeface="Calibri" charset="0"/>
              </a:rPr>
            </a:br>
            <a:r>
              <a:rPr lang="en-US" sz="2000" b="1" dirty="0" smtClean="0">
                <a:latin typeface="Calibri" charset="0"/>
              </a:rPr>
              <a:t>5 April 2017</a:t>
            </a:r>
            <a:endParaRPr lang="en-US" sz="1800" b="1" dirty="0">
              <a:latin typeface="Calibri"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solidFill>
                  <a:srgbClr val="832063"/>
                </a:solidFill>
              </a:rPr>
              <a:t>Impressions of Aladdin Schools’ Product</a:t>
            </a:r>
            <a:endParaRPr lang="en-US" sz="3600" dirty="0"/>
          </a:p>
        </p:txBody>
      </p:sp>
      <p:sp>
        <p:nvSpPr>
          <p:cNvPr id="3076" name="Content Placeholder 6"/>
          <p:cNvSpPr>
            <a:spLocks noGrp="1"/>
          </p:cNvSpPr>
          <p:nvPr>
            <p:ph idx="1"/>
          </p:nvPr>
        </p:nvSpPr>
        <p:spPr>
          <a:xfrm>
            <a:off x="457200" y="1066800"/>
            <a:ext cx="8229600" cy="5059363"/>
          </a:xfrm>
        </p:spPr>
        <p:txBody>
          <a:bodyPr/>
          <a:lstStyle/>
          <a:p>
            <a:pPr marL="400050" eaLnBrk="1" hangingPunct="1">
              <a:defRPr/>
            </a:pPr>
            <a:r>
              <a:rPr lang="en-US" altLang="en-US" sz="2200" dirty="0" smtClean="0">
                <a:ea typeface="+mn-ea"/>
              </a:rPr>
              <a:t>Panelists were given a look at the product and asked their impressions</a:t>
            </a:r>
          </a:p>
          <a:p>
            <a:pPr marL="800100" lvl="1" eaLnBrk="1" hangingPunct="1">
              <a:defRPr/>
            </a:pPr>
            <a:r>
              <a:rPr lang="en-US" altLang="en-US" sz="1800" dirty="0" smtClean="0">
                <a:ea typeface="+mn-ea"/>
              </a:rPr>
              <a:t>All panelists </a:t>
            </a:r>
            <a:r>
              <a:rPr lang="en-US" altLang="en-US" sz="1800" dirty="0" smtClean="0">
                <a:ea typeface="+mn-ea"/>
              </a:rPr>
              <a:t>responded enthusiastically to </a:t>
            </a:r>
            <a:r>
              <a:rPr lang="en-US" altLang="en-US" sz="1800" dirty="0" smtClean="0">
                <a:ea typeface="+mn-ea"/>
              </a:rPr>
              <a:t>the dashboard. Customizability, ease of use, how it displays critical information up front</a:t>
            </a:r>
          </a:p>
          <a:p>
            <a:pPr marL="800100" lvl="1" eaLnBrk="1" hangingPunct="1">
              <a:defRPr/>
            </a:pPr>
            <a:r>
              <a:rPr lang="en-US" altLang="en-US" sz="1800" dirty="0" smtClean="0">
                <a:ea typeface="+mn-ea"/>
              </a:rPr>
              <a:t>Panelists </a:t>
            </a:r>
            <a:r>
              <a:rPr lang="en-US" altLang="en-US" sz="1800" dirty="0" smtClean="0">
                <a:ea typeface="+mn-ea"/>
              </a:rPr>
              <a:t>noted that </a:t>
            </a:r>
            <a:r>
              <a:rPr lang="en-US" altLang="en-US" sz="1800" dirty="0" smtClean="0">
                <a:ea typeface="+mn-ea"/>
              </a:rPr>
              <a:t>the system is able to flag or give warnings on set thresholds; that it calls to attention possible student issues or trends</a:t>
            </a:r>
          </a:p>
          <a:p>
            <a:pPr marL="800100" lvl="1" eaLnBrk="1" hangingPunct="1">
              <a:defRPr/>
            </a:pPr>
            <a:r>
              <a:rPr lang="en-US" altLang="en-US" sz="1800" dirty="0" smtClean="0">
                <a:ea typeface="+mn-ea"/>
              </a:rPr>
              <a:t>Everyone was impressed that it synced smoothly with Google Classroom</a:t>
            </a:r>
          </a:p>
          <a:p>
            <a:pPr marL="800100" lvl="1" eaLnBrk="1" hangingPunct="1">
              <a:defRPr/>
            </a:pPr>
            <a:r>
              <a:rPr lang="en-US" altLang="en-US" sz="1800" dirty="0" smtClean="0">
                <a:ea typeface="+mn-ea"/>
              </a:rPr>
              <a:t>Panelists also noted that </a:t>
            </a:r>
            <a:r>
              <a:rPr lang="en-US" altLang="en-US" sz="1800" dirty="0" smtClean="0">
                <a:ea typeface="+mn-ea"/>
              </a:rPr>
              <a:t>the data reporting piece is </a:t>
            </a:r>
            <a:r>
              <a:rPr lang="en-US" altLang="en-US" sz="1800" dirty="0" smtClean="0">
                <a:ea typeface="+mn-ea"/>
              </a:rPr>
              <a:t>all-in-one, enhancing data </a:t>
            </a:r>
            <a:r>
              <a:rPr lang="en-US" altLang="en-US" sz="1800" dirty="0" smtClean="0">
                <a:ea typeface="+mn-ea"/>
              </a:rPr>
              <a:t>security by not </a:t>
            </a:r>
            <a:r>
              <a:rPr lang="en-US" altLang="en-US" sz="1800" dirty="0" smtClean="0">
                <a:ea typeface="+mn-ea"/>
              </a:rPr>
              <a:t>exposing </a:t>
            </a:r>
            <a:r>
              <a:rPr lang="en-US" altLang="en-US" sz="1800" dirty="0" smtClean="0">
                <a:ea typeface="+mn-ea"/>
              </a:rPr>
              <a:t>data to other </a:t>
            </a:r>
            <a:r>
              <a:rPr lang="en-US" altLang="en-US" sz="1800" dirty="0" smtClean="0">
                <a:ea typeface="+mn-ea"/>
              </a:rPr>
              <a:t>parties  </a:t>
            </a:r>
            <a:endParaRPr lang="en-US" altLang="en-US" sz="1800" dirty="0" smtClean="0">
              <a:ea typeface="+mn-ea"/>
            </a:endParaRPr>
          </a:p>
          <a:p>
            <a:pPr marL="57150" indent="0" eaLnBrk="1" hangingPunct="1">
              <a:buNone/>
              <a:defRPr/>
            </a:pPr>
            <a:endParaRPr lang="en-US" altLang="en-US" sz="2200" dirty="0" smtClean="0">
              <a:ea typeface="+mn-ea"/>
            </a:endParaRPr>
          </a:p>
          <a:p>
            <a:pPr marL="800100" lvl="1" eaLnBrk="1" hangingPunct="1">
              <a:defRPr/>
            </a:pPr>
            <a:endParaRPr lang="en-US" altLang="en-US" sz="1800" dirty="0" smtClean="0">
              <a:ea typeface="+mn-ea"/>
            </a:endParaRPr>
          </a:p>
          <a:p>
            <a:pPr marL="800100" lvl="1" eaLnBrk="1" hangingPunct="1">
              <a:defRPr/>
            </a:pPr>
            <a:endParaRPr lang="en-US" altLang="en-US" sz="1800" dirty="0">
              <a:ea typeface="+mn-ea"/>
            </a:endParaRPr>
          </a:p>
          <a:p>
            <a:pPr marL="800100" lvl="1" eaLnBrk="1" hangingPunct="1">
              <a:defRPr/>
            </a:pPr>
            <a:endParaRPr lang="en-US" altLang="en-US" sz="18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45239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solidFill>
                  <a:srgbClr val="832063"/>
                </a:solidFill>
              </a:rPr>
              <a:t>Need-To-Knows/Important Product Questions</a:t>
            </a:r>
            <a:r>
              <a:rPr lang="en-US" sz="2800" b="1" dirty="0" smtClean="0">
                <a:solidFill>
                  <a:srgbClr val="832063"/>
                </a:solidFill>
              </a:rPr>
              <a:t/>
            </a:r>
            <a:br>
              <a:rPr lang="en-US" sz="2800" b="1" dirty="0" smtClean="0">
                <a:solidFill>
                  <a:srgbClr val="832063"/>
                </a:solidFill>
              </a:rPr>
            </a:br>
            <a:endParaRPr lang="en-US" sz="3600" dirty="0"/>
          </a:p>
        </p:txBody>
      </p:sp>
      <p:sp>
        <p:nvSpPr>
          <p:cNvPr id="3076" name="Content Placeholder 6"/>
          <p:cNvSpPr>
            <a:spLocks noGrp="1"/>
          </p:cNvSpPr>
          <p:nvPr>
            <p:ph idx="1"/>
          </p:nvPr>
        </p:nvSpPr>
        <p:spPr>
          <a:xfrm>
            <a:off x="457200" y="1066800"/>
            <a:ext cx="8229600" cy="5059363"/>
          </a:xfrm>
        </p:spPr>
        <p:txBody>
          <a:bodyPr/>
          <a:lstStyle/>
          <a:p>
            <a:pPr marL="514350" lvl="1" indent="0" eaLnBrk="1" hangingPunct="1">
              <a:buNone/>
              <a:defRPr/>
            </a:pPr>
            <a:r>
              <a:rPr lang="en-US" altLang="en-US" sz="1800" dirty="0" smtClean="0"/>
              <a:t>Panelists asked the following questions about the Aladdin Schools system, showing engagement and interest in the product.</a:t>
            </a:r>
          </a:p>
          <a:p>
            <a:pPr marL="800100" lvl="1" eaLnBrk="1" hangingPunct="1">
              <a:defRPr/>
            </a:pPr>
            <a:r>
              <a:rPr lang="en-US" altLang="en-US" sz="1800" dirty="0" smtClean="0"/>
              <a:t>Is </a:t>
            </a:r>
            <a:r>
              <a:rPr lang="en-US" altLang="en-US" sz="1800" dirty="0" smtClean="0"/>
              <a:t>there the ability </a:t>
            </a:r>
            <a:r>
              <a:rPr lang="en-US" altLang="en-US" sz="1800" dirty="0"/>
              <a:t>to batch upload </a:t>
            </a:r>
            <a:r>
              <a:rPr lang="en-US" altLang="en-US" sz="1800" dirty="0" smtClean="0"/>
              <a:t>data?</a:t>
            </a:r>
            <a:endParaRPr lang="en-US" altLang="en-US" sz="1800" dirty="0"/>
          </a:p>
          <a:p>
            <a:pPr marL="800100" lvl="1" eaLnBrk="1" hangingPunct="1">
              <a:defRPr/>
            </a:pPr>
            <a:r>
              <a:rPr lang="en-US" altLang="en-US" sz="1800" dirty="0"/>
              <a:t>Transparency – what can parents see and what is kept among staff? </a:t>
            </a:r>
          </a:p>
          <a:p>
            <a:pPr marL="800100" lvl="1" eaLnBrk="1" hangingPunct="1">
              <a:defRPr/>
            </a:pPr>
            <a:r>
              <a:rPr lang="en-US" altLang="en-US" sz="1800" dirty="0"/>
              <a:t>What do instructors see? Nurses? Secretaries? Parents? </a:t>
            </a:r>
          </a:p>
          <a:p>
            <a:pPr marL="800100" lvl="1" eaLnBrk="1" hangingPunct="1">
              <a:defRPr/>
            </a:pPr>
            <a:r>
              <a:rPr lang="en-US" altLang="en-US" sz="1800" dirty="0"/>
              <a:t>Needs to integrate with parent messaging system (School Messenger, Blackboard Connect, etc.)</a:t>
            </a:r>
          </a:p>
          <a:p>
            <a:pPr marL="800100" lvl="1" eaLnBrk="1" hangingPunct="1">
              <a:defRPr/>
            </a:pPr>
            <a:r>
              <a:rPr lang="en-US" altLang="en-US" sz="1800" dirty="0"/>
              <a:t>Needs to keep track of allergies, birthdays, IEPs, etc. </a:t>
            </a:r>
            <a:endParaRPr lang="en-US" altLang="en-US" sz="1800" dirty="0" smtClean="0"/>
          </a:p>
          <a:p>
            <a:pPr marL="800100" lvl="1" eaLnBrk="1" hangingPunct="1">
              <a:defRPr/>
            </a:pPr>
            <a:r>
              <a:rPr lang="en-US" altLang="en-US" sz="1800" dirty="0" smtClean="0"/>
              <a:t>Is there role-based access? Best practice suggestions? Pre-loaded roles?</a:t>
            </a:r>
          </a:p>
          <a:p>
            <a:pPr marL="800100" lvl="1" eaLnBrk="1" hangingPunct="1">
              <a:defRPr/>
            </a:pPr>
            <a:r>
              <a:rPr lang="en-US" altLang="en-US" sz="1800" dirty="0" smtClean="0"/>
              <a:t>How does scheduling work? </a:t>
            </a:r>
          </a:p>
          <a:p>
            <a:pPr marL="800100" lvl="1" eaLnBrk="1" hangingPunct="1">
              <a:defRPr/>
            </a:pPr>
            <a:r>
              <a:rPr lang="en-US" altLang="en-US" sz="1800" dirty="0" smtClean="0"/>
              <a:t>What is the standards-based gradebook like? Traditional gradebook?</a:t>
            </a:r>
          </a:p>
          <a:p>
            <a:pPr marL="800100" lvl="1" eaLnBrk="1" hangingPunct="1">
              <a:defRPr/>
            </a:pPr>
            <a:r>
              <a:rPr lang="en-US" altLang="en-US" sz="1800" dirty="0" smtClean="0"/>
              <a:t>Is the system flexible with semester-based vs. trimester-based courses?</a:t>
            </a:r>
          </a:p>
          <a:p>
            <a:pPr marL="800100" lvl="1" eaLnBrk="1" hangingPunct="1">
              <a:defRPr/>
            </a:pPr>
            <a:r>
              <a:rPr lang="en-US" altLang="en-US" sz="1800" dirty="0" smtClean="0"/>
              <a:t>Does the system do predictive analysis or analysis of the data at all?</a:t>
            </a:r>
          </a:p>
          <a:p>
            <a:pPr marL="800100" lvl="1" eaLnBrk="1" hangingPunct="1">
              <a:defRPr/>
            </a:pPr>
            <a:r>
              <a:rPr lang="en-US" altLang="en-US" sz="1800" dirty="0" smtClean="0"/>
              <a:t>Is the interface mobile and tablet friendly? </a:t>
            </a:r>
            <a:endParaRPr lang="en-US" altLang="en-US" sz="1800" dirty="0" smtClean="0"/>
          </a:p>
          <a:p>
            <a:pPr marL="514350" lvl="1" indent="0" eaLnBrk="1" hangingPunct="1">
              <a:buNone/>
              <a:defRPr/>
            </a:pPr>
            <a:r>
              <a:rPr lang="en-US" altLang="en-US" sz="1800" dirty="0" smtClean="0"/>
              <a:t>These questions show that the panelists are starting to see themselves as users. </a:t>
            </a:r>
            <a:endParaRPr lang="en-US" altLang="en-US" sz="1800" dirty="0" smtClean="0"/>
          </a:p>
          <a:p>
            <a:pPr marL="800100" lvl="1" eaLnBrk="1" hangingPunct="1">
              <a:defRPr/>
            </a:pPr>
            <a:endParaRPr lang="en-US" altLang="en-US" sz="1800" dirty="0" smtClean="0"/>
          </a:p>
          <a:p>
            <a:pPr marL="800100" lvl="1" eaLnBrk="1" hangingPunct="1">
              <a:defRPr/>
            </a:pPr>
            <a:endParaRPr lang="en-US" altLang="en-US" sz="1800" dirty="0"/>
          </a:p>
          <a:p>
            <a:pPr marL="800100" lvl="1" eaLnBrk="1" hangingPunct="1">
              <a:defRPr/>
            </a:pPr>
            <a:endParaRPr lang="en-US" altLang="en-US" sz="1800" dirty="0" smtClean="0">
              <a:ea typeface="+mn-ea"/>
            </a:endParaRPr>
          </a:p>
          <a:p>
            <a:pPr marL="800100" lvl="1" eaLnBrk="1" hangingPunct="1">
              <a:defRPr/>
            </a:pPr>
            <a:endParaRPr lang="en-US" altLang="en-US" sz="2000" dirty="0" smtClean="0">
              <a:ea typeface="+mn-ea"/>
            </a:endParaRPr>
          </a:p>
          <a:p>
            <a:pPr marL="400050" eaLnBrk="1" hangingPunct="1">
              <a:defRPr/>
            </a:pPr>
            <a:endParaRPr lang="en-US" altLang="en-US" sz="22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225955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solidFill>
                  <a:srgbClr val="832063"/>
                </a:solidFill>
              </a:rPr>
              <a:t>Motivation to Switch</a:t>
            </a:r>
            <a:br>
              <a:rPr lang="en-US" sz="2800" b="1" dirty="0" smtClean="0">
                <a:solidFill>
                  <a:srgbClr val="832063"/>
                </a:solidFill>
              </a:rPr>
            </a:br>
            <a:endParaRPr lang="en-US" sz="3600" dirty="0"/>
          </a:p>
        </p:txBody>
      </p:sp>
      <p:sp>
        <p:nvSpPr>
          <p:cNvPr id="3076" name="Content Placeholder 6"/>
          <p:cNvSpPr>
            <a:spLocks noGrp="1"/>
          </p:cNvSpPr>
          <p:nvPr>
            <p:ph idx="1"/>
          </p:nvPr>
        </p:nvSpPr>
        <p:spPr>
          <a:xfrm>
            <a:off x="457200" y="1066800"/>
            <a:ext cx="8229600" cy="5059363"/>
          </a:xfrm>
        </p:spPr>
        <p:txBody>
          <a:bodyPr/>
          <a:lstStyle/>
          <a:p>
            <a:pPr marL="400050" eaLnBrk="1" hangingPunct="1">
              <a:defRPr/>
            </a:pPr>
            <a:r>
              <a:rPr lang="en-US" altLang="en-US" sz="2200" dirty="0" smtClean="0">
                <a:ea typeface="+mn-ea"/>
              </a:rPr>
              <a:t>Panelists gave advice to </a:t>
            </a:r>
            <a:r>
              <a:rPr lang="en-US" altLang="en-US" sz="2200" dirty="0" smtClean="0">
                <a:ea typeface="+mn-ea"/>
              </a:rPr>
              <a:t>Aladdin Schools on </a:t>
            </a:r>
            <a:r>
              <a:rPr lang="en-US" altLang="en-US" sz="2200" dirty="0" smtClean="0">
                <a:ea typeface="+mn-ea"/>
              </a:rPr>
              <a:t>what </a:t>
            </a:r>
            <a:r>
              <a:rPr lang="en-US" altLang="en-US" sz="2200" dirty="0" smtClean="0">
                <a:ea typeface="+mn-ea"/>
              </a:rPr>
              <a:t>their districts </a:t>
            </a:r>
            <a:r>
              <a:rPr lang="en-US" altLang="en-US" sz="2200" dirty="0" smtClean="0">
                <a:ea typeface="+mn-ea"/>
              </a:rPr>
              <a:t>would need in order to make a SIS switch</a:t>
            </a:r>
          </a:p>
          <a:p>
            <a:pPr marL="800100" lvl="1" eaLnBrk="1" hangingPunct="1">
              <a:defRPr/>
            </a:pPr>
            <a:r>
              <a:rPr lang="en-US" altLang="en-US" sz="1800" dirty="0" smtClean="0">
                <a:ea typeface="+mn-ea"/>
              </a:rPr>
              <a:t>To </a:t>
            </a:r>
            <a:r>
              <a:rPr lang="en-US" altLang="en-US" sz="1800" dirty="0" smtClean="0">
                <a:ea typeface="+mn-ea"/>
              </a:rPr>
              <a:t>consider a switch, panelists said they would need:</a:t>
            </a:r>
          </a:p>
          <a:p>
            <a:pPr marL="1200150" lvl="2" eaLnBrk="1" hangingPunct="1">
              <a:defRPr/>
            </a:pPr>
            <a:r>
              <a:rPr lang="en-US" altLang="en-US" sz="1400" dirty="0" smtClean="0">
                <a:ea typeface="+mn-ea"/>
              </a:rPr>
              <a:t>Data privacy and security</a:t>
            </a:r>
          </a:p>
          <a:p>
            <a:pPr marL="1200150" lvl="2" eaLnBrk="1" hangingPunct="1">
              <a:defRPr/>
            </a:pPr>
            <a:r>
              <a:rPr lang="en-US" altLang="en-US" sz="1400" dirty="0" smtClean="0">
                <a:ea typeface="+mn-ea"/>
              </a:rPr>
              <a:t>Customization</a:t>
            </a:r>
          </a:p>
          <a:p>
            <a:pPr marL="1200150" lvl="2" eaLnBrk="1" hangingPunct="1">
              <a:defRPr/>
            </a:pPr>
            <a:r>
              <a:rPr lang="en-US" altLang="en-US" sz="1400" dirty="0" smtClean="0">
                <a:ea typeface="+mn-ea"/>
              </a:rPr>
              <a:t>Batch upload/import of outside assessment data</a:t>
            </a:r>
          </a:p>
          <a:p>
            <a:pPr marL="1200150" lvl="2" eaLnBrk="1" hangingPunct="1">
              <a:defRPr/>
            </a:pPr>
            <a:r>
              <a:rPr lang="en-US" altLang="en-US" sz="1400" dirty="0" smtClean="0">
                <a:ea typeface="+mn-ea"/>
              </a:rPr>
              <a:t>Price point similar to competition</a:t>
            </a:r>
          </a:p>
          <a:p>
            <a:pPr marL="1200150" lvl="2" eaLnBrk="1" hangingPunct="1">
              <a:defRPr/>
            </a:pPr>
            <a:r>
              <a:rPr lang="en-US" altLang="en-US" sz="1400" dirty="0" smtClean="0">
                <a:ea typeface="+mn-ea"/>
              </a:rPr>
              <a:t>Levels of support</a:t>
            </a:r>
          </a:p>
          <a:p>
            <a:pPr marL="1200150" lvl="2" eaLnBrk="1" hangingPunct="1">
              <a:defRPr/>
            </a:pPr>
            <a:r>
              <a:rPr lang="en-US" altLang="en-US" sz="1400" dirty="0" smtClean="0">
                <a:ea typeface="+mn-ea"/>
              </a:rPr>
              <a:t>Professional development</a:t>
            </a:r>
          </a:p>
          <a:p>
            <a:pPr marL="1200150" lvl="2" eaLnBrk="1" hangingPunct="1">
              <a:defRPr/>
            </a:pPr>
            <a:r>
              <a:rPr lang="en-US" altLang="en-US" sz="1400" dirty="0" smtClean="0">
                <a:ea typeface="+mn-ea"/>
              </a:rPr>
              <a:t>Overall, new SIS would need </a:t>
            </a:r>
            <a:r>
              <a:rPr lang="en-US" altLang="en-US" sz="1400" dirty="0" smtClean="0">
                <a:ea typeface="+mn-ea"/>
              </a:rPr>
              <a:t>substantial improvements</a:t>
            </a:r>
            <a:r>
              <a:rPr lang="en-US" altLang="en-US" sz="1400" dirty="0" smtClean="0">
                <a:ea typeface="+mn-ea"/>
              </a:rPr>
              <a:t>, be 100x easier, more robust and less expensive </a:t>
            </a:r>
            <a:r>
              <a:rPr lang="en-US" altLang="en-US" sz="1400" dirty="0" smtClean="0">
                <a:ea typeface="+mn-ea"/>
              </a:rPr>
              <a:t>than their current solution</a:t>
            </a:r>
            <a:endParaRPr lang="en-US" altLang="en-US" sz="1400" dirty="0" smtClean="0">
              <a:ea typeface="+mn-ea"/>
            </a:endParaRPr>
          </a:p>
          <a:p>
            <a:pPr marL="1200150" lvl="2" eaLnBrk="1" hangingPunct="1">
              <a:defRPr/>
            </a:pPr>
            <a:endParaRPr lang="en-US" altLang="en-US" sz="1400" dirty="0">
              <a:ea typeface="+mn-ea"/>
            </a:endParaRPr>
          </a:p>
          <a:p>
            <a:pPr marL="800100" lvl="1" eaLnBrk="1" hangingPunct="1">
              <a:defRPr/>
            </a:pPr>
            <a:r>
              <a:rPr lang="en-US" altLang="en-US" sz="1800" dirty="0" smtClean="0">
                <a:ea typeface="+mn-ea"/>
              </a:rPr>
              <a:t>Content elements that are important to emphasize:</a:t>
            </a:r>
            <a:endParaRPr lang="en-US" altLang="en-US" sz="1800" dirty="0" smtClean="0">
              <a:ea typeface="+mn-ea"/>
            </a:endParaRPr>
          </a:p>
          <a:p>
            <a:pPr marL="1200150" lvl="2" eaLnBrk="1" hangingPunct="1">
              <a:defRPr/>
            </a:pPr>
            <a:r>
              <a:rPr lang="en-US" altLang="en-US" sz="1400" dirty="0" smtClean="0">
                <a:ea typeface="+mn-ea"/>
              </a:rPr>
              <a:t>Dashboard features</a:t>
            </a:r>
          </a:p>
          <a:p>
            <a:pPr marL="1200150" lvl="2" eaLnBrk="1" hangingPunct="1">
              <a:defRPr/>
            </a:pPr>
            <a:r>
              <a:rPr lang="en-US" altLang="en-US" sz="1400" dirty="0" smtClean="0">
                <a:ea typeface="+mn-ea"/>
              </a:rPr>
              <a:t>Ease of gradebook use</a:t>
            </a:r>
          </a:p>
          <a:p>
            <a:pPr marL="1200150" lvl="2" eaLnBrk="1" hangingPunct="1">
              <a:defRPr/>
            </a:pPr>
            <a:r>
              <a:rPr lang="en-US" altLang="en-US" sz="1400" dirty="0" smtClean="0">
                <a:ea typeface="+mn-ea"/>
              </a:rPr>
              <a:t>Ease of Google integration</a:t>
            </a:r>
          </a:p>
          <a:p>
            <a:pPr marL="1200150" lvl="2" eaLnBrk="1" hangingPunct="1">
              <a:defRPr/>
            </a:pPr>
            <a:r>
              <a:rPr lang="en-US" altLang="en-US" sz="1400" dirty="0" smtClean="0">
                <a:ea typeface="+mn-ea"/>
              </a:rPr>
              <a:t>Breadth of reporting options</a:t>
            </a:r>
          </a:p>
          <a:p>
            <a:pPr marL="1200150" lvl="2" eaLnBrk="1" hangingPunct="1">
              <a:defRPr/>
            </a:pPr>
            <a:r>
              <a:rPr lang="en-US" altLang="en-US" sz="1400" dirty="0" smtClean="0">
                <a:ea typeface="+mn-ea"/>
              </a:rPr>
              <a:t>System’s ability to flag failing/troubled students</a:t>
            </a:r>
          </a:p>
          <a:p>
            <a:pPr marL="1200150" lvl="2" eaLnBrk="1" hangingPunct="1">
              <a:defRPr/>
            </a:pPr>
            <a:endParaRPr lang="en-US" altLang="en-US" sz="1400" dirty="0" smtClean="0">
              <a:ea typeface="+mn-ea"/>
            </a:endParaRPr>
          </a:p>
          <a:p>
            <a:pPr marL="1200150" lvl="2" eaLnBrk="1" hangingPunct="1">
              <a:defRPr/>
            </a:pPr>
            <a:endParaRPr lang="en-US" altLang="en-US" sz="1400" dirty="0" smtClean="0">
              <a:ea typeface="+mn-ea"/>
            </a:endParaRPr>
          </a:p>
          <a:p>
            <a:pPr marL="800100" lvl="1" eaLnBrk="1" hangingPunct="1">
              <a:defRPr/>
            </a:pPr>
            <a:endParaRPr lang="en-US" altLang="en-US" sz="1800" dirty="0" smtClean="0">
              <a:ea typeface="+mn-ea"/>
            </a:endParaRPr>
          </a:p>
          <a:p>
            <a:pPr marL="800100" lvl="1" eaLnBrk="1" hangingPunct="1">
              <a:defRPr/>
            </a:pPr>
            <a:endParaRPr lang="en-US" altLang="en-US" sz="2000" dirty="0" smtClean="0">
              <a:ea typeface="+mn-ea"/>
            </a:endParaRPr>
          </a:p>
          <a:p>
            <a:pPr marL="400050" eaLnBrk="1" hangingPunct="1">
              <a:defRPr/>
            </a:pPr>
            <a:endParaRPr lang="en-US" altLang="en-US" sz="22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756114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solidFill>
                  <a:srgbClr val="832063"/>
                </a:solidFill>
              </a:rPr>
              <a:t>Key Issues</a:t>
            </a:r>
            <a:br>
              <a:rPr lang="en-US" sz="2800" b="1" dirty="0" smtClean="0">
                <a:solidFill>
                  <a:srgbClr val="832063"/>
                </a:solidFill>
              </a:rPr>
            </a:br>
            <a:endParaRPr lang="en-US" sz="3600" dirty="0"/>
          </a:p>
        </p:txBody>
      </p:sp>
      <p:sp>
        <p:nvSpPr>
          <p:cNvPr id="3076" name="Content Placeholder 6"/>
          <p:cNvSpPr>
            <a:spLocks noGrp="1"/>
          </p:cNvSpPr>
          <p:nvPr>
            <p:ph idx="1"/>
          </p:nvPr>
        </p:nvSpPr>
        <p:spPr>
          <a:xfrm>
            <a:off x="457200" y="914400"/>
            <a:ext cx="8229600" cy="5059363"/>
          </a:xfrm>
        </p:spPr>
        <p:txBody>
          <a:bodyPr/>
          <a:lstStyle/>
          <a:p>
            <a:pPr marL="514350" indent="-457200" eaLnBrk="1" hangingPunct="1">
              <a:defRPr/>
            </a:pPr>
            <a:r>
              <a:rPr lang="en-US" altLang="en-US" sz="2000" dirty="0" smtClean="0"/>
              <a:t>Panelists stressed the importance of these US-specific </a:t>
            </a:r>
            <a:r>
              <a:rPr lang="en-US" altLang="en-US" sz="2000" dirty="0" smtClean="0"/>
              <a:t>needs:</a:t>
            </a:r>
            <a:endParaRPr lang="en-US" altLang="en-US" sz="2000" dirty="0" smtClean="0"/>
          </a:p>
          <a:p>
            <a:pPr marL="914400" lvl="1" indent="-457200" eaLnBrk="1" hangingPunct="1">
              <a:defRPr/>
            </a:pPr>
            <a:r>
              <a:rPr lang="en-US" altLang="en-US" sz="1600" dirty="0" smtClean="0"/>
              <a:t>Free and Reduced </a:t>
            </a:r>
            <a:r>
              <a:rPr lang="en-US" altLang="en-US" sz="1600" dirty="0" smtClean="0"/>
              <a:t>Lunch population and enrollment</a:t>
            </a:r>
            <a:endParaRPr lang="en-US" altLang="en-US" sz="1600" dirty="0" smtClean="0"/>
          </a:p>
          <a:p>
            <a:pPr marL="914400" lvl="1" indent="-457200" eaLnBrk="1" hangingPunct="1">
              <a:defRPr/>
            </a:pPr>
            <a:r>
              <a:rPr lang="en-US" altLang="en-US" sz="1600" dirty="0" smtClean="0"/>
              <a:t>State Aid</a:t>
            </a:r>
          </a:p>
          <a:p>
            <a:pPr marL="914400" lvl="1" indent="-457200" eaLnBrk="1" hangingPunct="1">
              <a:defRPr/>
            </a:pPr>
            <a:r>
              <a:rPr lang="en-US" altLang="en-US" sz="1600" dirty="0" smtClean="0"/>
              <a:t>Student health records</a:t>
            </a:r>
            <a:endParaRPr lang="en-US" altLang="en-US" sz="1600" dirty="0" smtClean="0"/>
          </a:p>
          <a:p>
            <a:pPr marL="914400" lvl="1" indent="-457200" eaLnBrk="1" hangingPunct="1">
              <a:defRPr/>
            </a:pPr>
            <a:r>
              <a:rPr lang="en-US" altLang="en-US" sz="1600" dirty="0" smtClean="0"/>
              <a:t>Data support for Special </a:t>
            </a:r>
            <a:r>
              <a:rPr lang="en-US" altLang="en-US" sz="1600" dirty="0"/>
              <a:t>E</a:t>
            </a:r>
            <a:r>
              <a:rPr lang="en-US" altLang="en-US" sz="1600" dirty="0" smtClean="0"/>
              <a:t>ducation requirements</a:t>
            </a:r>
            <a:endParaRPr lang="en-US" altLang="en-US" sz="1600" dirty="0" smtClean="0"/>
          </a:p>
          <a:p>
            <a:pPr marL="914400" lvl="1" indent="-457200" eaLnBrk="1" hangingPunct="1">
              <a:defRPr/>
            </a:pPr>
            <a:endParaRPr lang="en-US" altLang="en-US" sz="1600" dirty="0"/>
          </a:p>
          <a:p>
            <a:pPr marL="514350" indent="-457200" eaLnBrk="1" hangingPunct="1">
              <a:defRPr/>
            </a:pPr>
            <a:r>
              <a:rPr lang="en-US" altLang="en-US" sz="2000" dirty="0" smtClean="0"/>
              <a:t>Important to keep in mind how the system integrates with school payment-collection systems</a:t>
            </a:r>
          </a:p>
          <a:p>
            <a:pPr marL="514350" indent="-457200" eaLnBrk="1" hangingPunct="1">
              <a:defRPr/>
            </a:pPr>
            <a:endParaRPr lang="en-US" altLang="en-US" sz="2000" dirty="0"/>
          </a:p>
          <a:p>
            <a:pPr marL="514350" indent="-457200" eaLnBrk="1" hangingPunct="1">
              <a:defRPr/>
            </a:pPr>
            <a:r>
              <a:rPr lang="en-US" altLang="en-US" sz="2000" dirty="0" smtClean="0"/>
              <a:t>The fact that they are </a:t>
            </a:r>
            <a:r>
              <a:rPr lang="en-US" altLang="en-US" sz="2000" dirty="0" smtClean="0"/>
              <a:t>from </a:t>
            </a:r>
            <a:r>
              <a:rPr lang="en-US" altLang="en-US" sz="2000" dirty="0" smtClean="0"/>
              <a:t>Ireland is not a barrier. “As </a:t>
            </a:r>
            <a:r>
              <a:rPr lang="en-US" altLang="en-US" sz="2000" dirty="0" smtClean="0"/>
              <a:t>long </a:t>
            </a:r>
            <a:r>
              <a:rPr lang="en-US" altLang="en-US" sz="2000" dirty="0" smtClean="0"/>
              <a:t>as they meet the legal requirements and the safety of the data components and the standards are a must.” </a:t>
            </a:r>
            <a:endParaRPr lang="en-US" altLang="en-US" sz="2000" dirty="0" smtClean="0"/>
          </a:p>
          <a:p>
            <a:pPr marL="514350" indent="-457200" eaLnBrk="1" hangingPunct="1">
              <a:defRPr/>
            </a:pPr>
            <a:endParaRPr lang="en-US" altLang="en-US" sz="2000" dirty="0"/>
          </a:p>
          <a:p>
            <a:pPr marL="514350" indent="-457200" eaLnBrk="1" hangingPunct="1">
              <a:defRPr/>
            </a:pPr>
            <a:r>
              <a:rPr lang="en-US" altLang="en-US" sz="2000" dirty="0" smtClean="0"/>
              <a:t>Once Aladdin Schools enters the market, word of mouth will help immensely. </a:t>
            </a:r>
            <a:r>
              <a:rPr lang="en-US" altLang="en-US" sz="2000" dirty="0" smtClean="0"/>
              <a:t>The teachers in Illinois have a very strong community, it is a collegial environment and they network among themselves. </a:t>
            </a:r>
            <a:endParaRPr lang="en-US" altLang="en-US" sz="2000" dirty="0"/>
          </a:p>
          <a:p>
            <a:pPr marL="514350" indent="-457200" eaLnBrk="1" hangingPunct="1">
              <a:defRPr/>
            </a:pPr>
            <a:endParaRPr lang="en-US" altLang="en-US" sz="1600" dirty="0" smtClean="0">
              <a:ea typeface="+mn-ea"/>
            </a:endParaRPr>
          </a:p>
          <a:p>
            <a:pPr marL="400050" eaLnBrk="1" hangingPunct="1">
              <a:defRPr/>
            </a:pPr>
            <a:endParaRPr lang="en-US" altLang="en-US" sz="16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978539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solidFill>
                  <a:srgbClr val="832063"/>
                </a:solidFill>
              </a:rPr>
              <a:t>Pilot/Demo </a:t>
            </a:r>
            <a:r>
              <a:rPr lang="en-US" sz="2800" b="1" dirty="0" smtClean="0">
                <a:solidFill>
                  <a:srgbClr val="832063"/>
                </a:solidFill>
              </a:rPr>
              <a:t>Insights</a:t>
            </a:r>
            <a:r>
              <a:rPr lang="en-US" sz="2800" b="1" dirty="0" smtClean="0">
                <a:solidFill>
                  <a:srgbClr val="832063"/>
                </a:solidFill>
              </a:rPr>
              <a:t/>
            </a:r>
            <a:br>
              <a:rPr lang="en-US" sz="2800" b="1" dirty="0" smtClean="0">
                <a:solidFill>
                  <a:srgbClr val="832063"/>
                </a:solidFill>
              </a:rPr>
            </a:br>
            <a:endParaRPr lang="en-US" sz="3600" dirty="0"/>
          </a:p>
        </p:txBody>
      </p:sp>
      <p:sp>
        <p:nvSpPr>
          <p:cNvPr id="3076" name="Content Placeholder 6"/>
          <p:cNvSpPr>
            <a:spLocks noGrp="1"/>
          </p:cNvSpPr>
          <p:nvPr>
            <p:ph idx="1"/>
          </p:nvPr>
        </p:nvSpPr>
        <p:spPr>
          <a:xfrm>
            <a:off x="457200" y="1066800"/>
            <a:ext cx="8229600" cy="5059363"/>
          </a:xfrm>
        </p:spPr>
        <p:txBody>
          <a:bodyPr/>
          <a:lstStyle/>
          <a:p>
            <a:pPr marL="400050" eaLnBrk="1" hangingPunct="1">
              <a:defRPr/>
            </a:pPr>
            <a:r>
              <a:rPr lang="en-US" altLang="en-US" sz="2000" dirty="0" smtClean="0">
                <a:ea typeface="+mn-ea"/>
              </a:rPr>
              <a:t>Timing of a pilot or demo is </a:t>
            </a:r>
            <a:r>
              <a:rPr lang="en-US" altLang="en-US" sz="2000" dirty="0" smtClean="0">
                <a:ea typeface="+mn-ea"/>
              </a:rPr>
              <a:t>important, need to do it during the year so </a:t>
            </a:r>
            <a:r>
              <a:rPr lang="en-US" altLang="en-US" sz="2000" dirty="0" smtClean="0">
                <a:ea typeface="+mn-ea"/>
              </a:rPr>
              <a:t>it can be run parallel to their current system</a:t>
            </a:r>
            <a:endParaRPr lang="en-US" altLang="en-US" sz="2000" dirty="0" smtClean="0">
              <a:ea typeface="+mn-ea"/>
            </a:endParaRPr>
          </a:p>
          <a:p>
            <a:pPr marL="400050" eaLnBrk="1" hangingPunct="1">
              <a:defRPr/>
            </a:pPr>
            <a:r>
              <a:rPr lang="en-US" altLang="en-US" sz="2000" dirty="0" smtClean="0">
                <a:ea typeface="+mn-ea"/>
              </a:rPr>
              <a:t>Panelists agreed that a demo might be more successful than a pilot</a:t>
            </a:r>
          </a:p>
          <a:p>
            <a:pPr marL="800100" lvl="1" eaLnBrk="1" hangingPunct="1">
              <a:defRPr/>
            </a:pPr>
            <a:r>
              <a:rPr lang="en-US" altLang="en-US" sz="1600" dirty="0" smtClean="0">
                <a:ea typeface="+mn-ea"/>
              </a:rPr>
              <a:t>A demo gives users an opportunity to test and play around without worrying about making mistakes with real data</a:t>
            </a:r>
          </a:p>
          <a:p>
            <a:pPr marL="400050" eaLnBrk="1" hangingPunct="1">
              <a:defRPr/>
            </a:pPr>
            <a:r>
              <a:rPr lang="en-US" altLang="en-US" sz="2000" dirty="0" smtClean="0">
                <a:ea typeface="+mn-ea"/>
              </a:rPr>
              <a:t>Create a committee to demo the product and vote</a:t>
            </a:r>
          </a:p>
          <a:p>
            <a:pPr marL="800100" lvl="1" eaLnBrk="1" hangingPunct="1">
              <a:defRPr/>
            </a:pPr>
            <a:r>
              <a:rPr lang="en-US" altLang="en-US" sz="1600" dirty="0" smtClean="0">
                <a:ea typeface="+mn-ea"/>
              </a:rPr>
              <a:t>Secretaries (use SIS the most)</a:t>
            </a:r>
          </a:p>
          <a:p>
            <a:pPr marL="800100" lvl="1" eaLnBrk="1" hangingPunct="1">
              <a:defRPr/>
            </a:pPr>
            <a:r>
              <a:rPr lang="en-US" altLang="en-US" sz="1600" dirty="0" smtClean="0">
                <a:ea typeface="+mn-ea"/>
              </a:rPr>
              <a:t>School Nurses</a:t>
            </a:r>
          </a:p>
          <a:p>
            <a:pPr marL="800100" lvl="1" eaLnBrk="1" hangingPunct="1">
              <a:defRPr/>
            </a:pPr>
            <a:r>
              <a:rPr lang="en-US" altLang="en-US" sz="1600" dirty="0" smtClean="0">
                <a:ea typeface="+mn-ea"/>
              </a:rPr>
              <a:t>A teacher and an administrator</a:t>
            </a:r>
          </a:p>
          <a:p>
            <a:pPr marL="800100" lvl="1" eaLnBrk="1" hangingPunct="1">
              <a:defRPr/>
            </a:pPr>
            <a:r>
              <a:rPr lang="en-US" altLang="en-US" sz="1600" dirty="0" smtClean="0">
                <a:ea typeface="+mn-ea"/>
              </a:rPr>
              <a:t>IT </a:t>
            </a:r>
            <a:r>
              <a:rPr lang="en-US" altLang="en-US" sz="1600" dirty="0" smtClean="0">
                <a:ea typeface="+mn-ea"/>
              </a:rPr>
              <a:t>staff</a:t>
            </a:r>
            <a:endParaRPr lang="en-US" altLang="en-US" sz="1600" dirty="0" smtClean="0">
              <a:ea typeface="+mn-ea"/>
            </a:endParaRPr>
          </a:p>
          <a:p>
            <a:pPr marL="800100" lvl="1" eaLnBrk="1" hangingPunct="1">
              <a:defRPr/>
            </a:pPr>
            <a:r>
              <a:rPr lang="en-US" altLang="en-US" sz="1600" dirty="0" smtClean="0">
                <a:ea typeface="+mn-ea"/>
              </a:rPr>
              <a:t>Curriculum </a:t>
            </a:r>
            <a:r>
              <a:rPr lang="en-US" altLang="en-US" sz="1600" dirty="0" smtClean="0">
                <a:ea typeface="+mn-ea"/>
              </a:rPr>
              <a:t>developers</a:t>
            </a:r>
            <a:endParaRPr lang="en-US" altLang="en-US" sz="1600" dirty="0" smtClean="0">
              <a:ea typeface="+mn-ea"/>
            </a:endParaRPr>
          </a:p>
          <a:p>
            <a:pPr marL="800100" lvl="1" eaLnBrk="1" hangingPunct="1">
              <a:defRPr/>
            </a:pPr>
            <a:endParaRPr lang="en-US" altLang="en-US" sz="800" dirty="0">
              <a:ea typeface="+mn-ea"/>
            </a:endParaRPr>
          </a:p>
          <a:p>
            <a:pPr marL="400050" eaLnBrk="1" hangingPunct="1">
              <a:defRPr/>
            </a:pPr>
            <a:r>
              <a:rPr lang="en-US" altLang="en-US" sz="2000" dirty="0" smtClean="0">
                <a:ea typeface="+mn-ea"/>
              </a:rPr>
              <a:t>A switch in SIS platform would probably </a:t>
            </a:r>
            <a:r>
              <a:rPr lang="en-US" altLang="en-US" sz="2000" dirty="0" smtClean="0">
                <a:ea typeface="+mn-ea"/>
              </a:rPr>
              <a:t>would need to do a RFP. Due process to say they vetted out the best vendor </a:t>
            </a:r>
          </a:p>
          <a:p>
            <a:pPr marL="400050" eaLnBrk="1" hangingPunct="1">
              <a:defRPr/>
            </a:pPr>
            <a:endParaRPr lang="en-US" altLang="en-US" sz="800" dirty="0">
              <a:ea typeface="+mn-ea"/>
            </a:endParaRPr>
          </a:p>
          <a:p>
            <a:pPr marL="57150" indent="0" eaLnBrk="1" hangingPunct="1">
              <a:buNone/>
              <a:defRPr/>
            </a:pPr>
            <a:endParaRPr lang="en-US" altLang="en-US" sz="1600" dirty="0" smtClean="0"/>
          </a:p>
          <a:p>
            <a:pPr marL="914400" lvl="1" indent="-457200" eaLnBrk="1" hangingPunct="1">
              <a:defRPr/>
            </a:pPr>
            <a:endParaRPr lang="en-US" altLang="en-US" sz="1600" dirty="0"/>
          </a:p>
          <a:p>
            <a:pPr marL="514350" indent="-457200" eaLnBrk="1" hangingPunct="1">
              <a:defRPr/>
            </a:pPr>
            <a:endParaRPr lang="en-US" altLang="en-US" sz="1600" dirty="0" smtClean="0">
              <a:ea typeface="+mn-ea"/>
            </a:endParaRPr>
          </a:p>
          <a:p>
            <a:pPr marL="400050" eaLnBrk="1" hangingPunct="1">
              <a:defRPr/>
            </a:pPr>
            <a:endParaRPr lang="en-US" altLang="en-US" sz="16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015919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smtClean="0">
                <a:solidFill>
                  <a:srgbClr val="832063"/>
                </a:solidFill>
              </a:rPr>
              <a:t>Panelist Recommendations </a:t>
            </a:r>
            <a:r>
              <a:rPr lang="en-US" sz="2800" b="1" dirty="0" smtClean="0">
                <a:solidFill>
                  <a:srgbClr val="832063"/>
                </a:solidFill>
              </a:rPr>
              <a:t>/ Next Steps</a:t>
            </a:r>
            <a:endParaRPr lang="en-US" sz="3600" dirty="0"/>
          </a:p>
        </p:txBody>
      </p:sp>
      <p:sp>
        <p:nvSpPr>
          <p:cNvPr id="3076" name="Content Placeholder 6"/>
          <p:cNvSpPr>
            <a:spLocks noGrp="1"/>
          </p:cNvSpPr>
          <p:nvPr>
            <p:ph idx="1"/>
          </p:nvPr>
        </p:nvSpPr>
        <p:spPr>
          <a:xfrm>
            <a:off x="457200" y="1371600"/>
            <a:ext cx="8229600" cy="4754563"/>
          </a:xfrm>
        </p:spPr>
        <p:txBody>
          <a:bodyPr/>
          <a:lstStyle/>
          <a:p>
            <a:pPr marL="400050" eaLnBrk="1" hangingPunct="1">
              <a:defRPr/>
            </a:pPr>
            <a:r>
              <a:rPr lang="en-US" altLang="en-US" sz="2200" dirty="0" smtClean="0">
                <a:ea typeface="+mn-ea"/>
              </a:rPr>
              <a:t>Who to start with: </a:t>
            </a:r>
          </a:p>
          <a:p>
            <a:pPr marL="800100" lvl="1" eaLnBrk="1" hangingPunct="1">
              <a:defRPr/>
            </a:pPr>
            <a:r>
              <a:rPr lang="en-US" altLang="en-US" sz="1800" dirty="0">
                <a:ea typeface="+mn-ea"/>
              </a:rPr>
              <a:t>	Illinois Association of School business managers</a:t>
            </a:r>
          </a:p>
          <a:p>
            <a:pPr marL="800100" lvl="1" eaLnBrk="1" hangingPunct="1">
              <a:defRPr/>
            </a:pPr>
            <a:r>
              <a:rPr lang="en-US" altLang="en-US" sz="1800" dirty="0">
                <a:ea typeface="+mn-ea"/>
              </a:rPr>
              <a:t>	Illinois Computers and Education</a:t>
            </a:r>
          </a:p>
          <a:p>
            <a:pPr marL="800100" lvl="1" eaLnBrk="1" hangingPunct="1">
              <a:defRPr/>
            </a:pPr>
            <a:r>
              <a:rPr lang="en-US" altLang="en-US" sz="1800" dirty="0">
                <a:ea typeface="+mn-ea"/>
              </a:rPr>
              <a:t>	Learning Technology Centers of Illinois</a:t>
            </a:r>
          </a:p>
          <a:p>
            <a:pPr marL="800100" lvl="1" eaLnBrk="1" hangingPunct="1">
              <a:defRPr/>
            </a:pPr>
            <a:r>
              <a:rPr lang="en-US" altLang="en-US" sz="1800" dirty="0">
                <a:ea typeface="+mn-ea"/>
              </a:rPr>
              <a:t>	Association of Child Development - Illinois</a:t>
            </a:r>
          </a:p>
          <a:p>
            <a:pPr marL="800100" lvl="1" eaLnBrk="1" hangingPunct="1">
              <a:defRPr/>
            </a:pPr>
            <a:r>
              <a:rPr lang="en-US" altLang="en-US" sz="1800" dirty="0">
                <a:ea typeface="+mn-ea"/>
              </a:rPr>
              <a:t>	Superintendents</a:t>
            </a:r>
          </a:p>
          <a:p>
            <a:pPr marL="800100" lvl="1" eaLnBrk="1" hangingPunct="1">
              <a:defRPr/>
            </a:pPr>
            <a:r>
              <a:rPr lang="en-US" altLang="en-US" sz="1800" dirty="0">
                <a:ea typeface="+mn-ea"/>
              </a:rPr>
              <a:t>	</a:t>
            </a:r>
            <a:r>
              <a:rPr lang="en-US" altLang="en-US" sz="1800" dirty="0" err="1">
                <a:ea typeface="+mn-ea"/>
              </a:rPr>
              <a:t>CoSN</a:t>
            </a:r>
            <a:r>
              <a:rPr lang="en-US" altLang="en-US" sz="1800" dirty="0">
                <a:ea typeface="+mn-ea"/>
              </a:rPr>
              <a:t> Illinois chapter</a:t>
            </a:r>
          </a:p>
          <a:p>
            <a:pPr marL="800100" lvl="1" eaLnBrk="1" hangingPunct="1">
              <a:defRPr/>
            </a:pPr>
            <a:r>
              <a:rPr lang="en-US" altLang="en-US" sz="1800" dirty="0">
                <a:ea typeface="+mn-ea"/>
              </a:rPr>
              <a:t>	Illinois Principal’s </a:t>
            </a:r>
            <a:r>
              <a:rPr lang="en-US" altLang="en-US" sz="1800" dirty="0" smtClean="0">
                <a:ea typeface="+mn-ea"/>
              </a:rPr>
              <a:t>Association</a:t>
            </a:r>
          </a:p>
          <a:p>
            <a:pPr marL="800100" lvl="1" eaLnBrk="1" hangingPunct="1">
              <a:defRPr/>
            </a:pPr>
            <a:endParaRPr lang="en-US" altLang="en-US" sz="1800" dirty="0">
              <a:ea typeface="+mn-ea"/>
            </a:endParaRPr>
          </a:p>
          <a:p>
            <a:pPr marL="400050" eaLnBrk="1" hangingPunct="1">
              <a:defRPr/>
            </a:pPr>
            <a:r>
              <a:rPr lang="en-US" altLang="en-US" sz="2000" dirty="0"/>
              <a:t>*Tip: Version 10 of PowerSchool is coming out soon. May lose some functionality that previous versions had. Could be a good time to approach districts</a:t>
            </a:r>
          </a:p>
          <a:p>
            <a:pPr marL="400050" eaLnBrk="1" hangingPunct="1">
              <a:defRPr/>
            </a:pPr>
            <a:endParaRPr lang="en-US" altLang="en-US" sz="2200" dirty="0" smtClean="0">
              <a:ea typeface="+mn-ea"/>
            </a:endParaRPr>
          </a:p>
          <a:p>
            <a:pPr marL="800100" lvl="1" eaLnBrk="1" hangingPunct="1">
              <a:defRPr/>
            </a:pPr>
            <a:endParaRPr lang="en-US" altLang="en-US" sz="1800" dirty="0">
              <a:ea typeface="+mn-ea"/>
            </a:endParaRPr>
          </a:p>
          <a:p>
            <a:pPr marL="800100" lvl="1" eaLnBrk="1" hangingPunct="1">
              <a:defRPr/>
            </a:pPr>
            <a:endParaRPr lang="en-US" altLang="en-US" sz="1800" dirty="0">
              <a:ea typeface="+mn-ea"/>
            </a:endParaRPr>
          </a:p>
          <a:p>
            <a:pPr marL="800100" lvl="1" eaLnBrk="1" hangingPunct="1">
              <a:defRPr/>
            </a:pPr>
            <a:endParaRPr lang="en-US" altLang="en-US" sz="1800" dirty="0" smtClean="0">
              <a:ea typeface="+mn-ea"/>
            </a:endParaRPr>
          </a:p>
          <a:p>
            <a:pPr marL="514350" lvl="1" indent="0" eaLnBrk="1" hangingPunct="1">
              <a:buNone/>
              <a:defRPr/>
            </a:pPr>
            <a:endParaRPr lang="en-US" altLang="en-US" sz="1800" dirty="0" smtClean="0">
              <a:ea typeface="+mn-ea"/>
            </a:endParaRPr>
          </a:p>
          <a:p>
            <a:pPr marL="514350" lvl="1" indent="0" eaLnBrk="1" hangingPunct="1">
              <a:buNone/>
              <a:defRPr/>
            </a:pPr>
            <a:endParaRPr lang="en-US" altLang="en-US" sz="1800" dirty="0">
              <a:ea typeface="+mn-ea"/>
            </a:endParaRPr>
          </a:p>
          <a:p>
            <a:pPr marL="400050" eaLnBrk="1" hangingPunct="1">
              <a:defRPr/>
            </a:pPr>
            <a:endParaRPr lang="en-US" altLang="en-US" sz="2200" dirty="0" smtClean="0">
              <a:ea typeface="+mn-ea"/>
            </a:endParaRPr>
          </a:p>
          <a:p>
            <a:pPr marL="514350" lvl="1" indent="0" eaLnBrk="1" hangingPunct="1">
              <a:buNone/>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4123204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smtClean="0"/>
              <a:t>	</a:t>
            </a:r>
            <a:r>
              <a:rPr lang="en-US" sz="4800" b="1" dirty="0" smtClean="0">
                <a:solidFill>
                  <a:srgbClr val="832063"/>
                </a:solidFill>
              </a:rPr>
              <a:t>Session Overview</a:t>
            </a:r>
            <a:endParaRPr lang="en-US" sz="3600" dirty="0"/>
          </a:p>
        </p:txBody>
      </p:sp>
      <p:sp>
        <p:nvSpPr>
          <p:cNvPr id="3076" name="Content Placeholder 6"/>
          <p:cNvSpPr>
            <a:spLocks noGrp="1"/>
          </p:cNvSpPr>
          <p:nvPr>
            <p:ph idx="1"/>
          </p:nvPr>
        </p:nvSpPr>
        <p:spPr/>
        <p:txBody>
          <a:bodyPr/>
          <a:lstStyle/>
          <a:p>
            <a:pPr eaLnBrk="1" hangingPunct="1">
              <a:defRPr/>
            </a:pPr>
            <a:r>
              <a:rPr lang="en-US" altLang="en-US" sz="2200" dirty="0" smtClean="0">
                <a:ea typeface="+mn-ea"/>
                <a:cs typeface="+mn-cs"/>
              </a:rPr>
              <a:t>Aladdin Schools sponsored </a:t>
            </a:r>
            <a:r>
              <a:rPr lang="en-US" altLang="en-US" sz="2200" dirty="0" smtClean="0">
                <a:ea typeface="+mn-ea"/>
                <a:cs typeface="+mn-cs"/>
              </a:rPr>
              <a:t>a Focus Group Discussion during the </a:t>
            </a:r>
            <a:r>
              <a:rPr lang="en-US" altLang="en-US" sz="2200" dirty="0" err="1" smtClean="0">
                <a:ea typeface="+mn-ea"/>
                <a:cs typeface="+mn-cs"/>
              </a:rPr>
              <a:t>CoSN</a:t>
            </a:r>
            <a:r>
              <a:rPr lang="en-US" altLang="en-US" sz="2200" dirty="0" smtClean="0">
                <a:ea typeface="+mn-ea"/>
                <a:cs typeface="+mn-cs"/>
              </a:rPr>
              <a:t> 2017 Conference, in Chicago, IL. </a:t>
            </a:r>
          </a:p>
          <a:p>
            <a:pPr eaLnBrk="1" hangingPunct="1">
              <a:defRPr/>
            </a:pPr>
            <a:r>
              <a:rPr lang="en-US" altLang="en-US" sz="2200" dirty="0" smtClean="0">
                <a:ea typeface="+mn-ea"/>
                <a:cs typeface="+mn-cs"/>
              </a:rPr>
              <a:t>Technology Directors/CTOs </a:t>
            </a:r>
            <a:r>
              <a:rPr lang="en-US" altLang="en-US" sz="2200" dirty="0" smtClean="0">
                <a:ea typeface="+mn-ea"/>
                <a:cs typeface="+mn-cs"/>
              </a:rPr>
              <a:t>from Elementary districts were recruited by the event organizers to participate in the discussion session.</a:t>
            </a:r>
          </a:p>
          <a:p>
            <a:pPr eaLnBrk="1" hangingPunct="1">
              <a:defRPr/>
            </a:pPr>
            <a:r>
              <a:rPr lang="en-US" altLang="en-US" sz="2200" dirty="0" smtClean="0">
                <a:ea typeface="+mn-ea"/>
                <a:cs typeface="+mn-cs"/>
              </a:rPr>
              <a:t>Aladdin Schools team members Michele Nolan and </a:t>
            </a:r>
            <a:r>
              <a:rPr lang="en-US" altLang="en-US" sz="2200" dirty="0" err="1" smtClean="0">
                <a:ea typeface="+mn-ea"/>
                <a:cs typeface="+mn-cs"/>
              </a:rPr>
              <a:t>Kareena</a:t>
            </a:r>
            <a:r>
              <a:rPr lang="en-US" altLang="en-US" sz="2200" dirty="0" smtClean="0">
                <a:ea typeface="+mn-ea"/>
                <a:cs typeface="+mn-cs"/>
              </a:rPr>
              <a:t> McLeod participated in and presented portions of the discussion. </a:t>
            </a:r>
            <a:endParaRPr lang="en-US" altLang="en-US" sz="2200" dirty="0" smtClean="0">
              <a:ea typeface="+mn-ea"/>
              <a:cs typeface="+mn-cs"/>
            </a:endParaRPr>
          </a:p>
          <a:p>
            <a:pPr eaLnBrk="1" hangingPunct="1">
              <a:defRPr/>
            </a:pPr>
            <a:r>
              <a:rPr lang="en-US" altLang="en-US" sz="2200" dirty="0" smtClean="0">
                <a:ea typeface="+mn-ea"/>
                <a:cs typeface="+mn-cs"/>
              </a:rPr>
              <a:t>Linda </a:t>
            </a:r>
            <a:r>
              <a:rPr lang="en-US" altLang="en-US" sz="2200" dirty="0" smtClean="0">
                <a:ea typeface="+mn-ea"/>
                <a:cs typeface="+mn-cs"/>
              </a:rPr>
              <a:t>Winter moderated the discussion component of the panel. Transcripts of the session have been provided to members of the Aladdin Schools  team.</a:t>
            </a: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pic>
        <p:nvPicPr>
          <p:cNvPr id="6" name="Picture 2"/>
          <p:cNvPicPr>
            <a:picLocks noChangeAspect="1" noChangeArrowheads="1"/>
          </p:cNvPicPr>
          <p:nvPr/>
        </p:nvPicPr>
        <p:blipFill>
          <a:blip r:embed="rId4" cstate="email">
            <a:extLst>
              <a:ext uri="{28A0092B-C50C-407E-A947-70E740481C1C}">
                <a14:useLocalDpi xmlns:a14="http://schemas.microsoft.com/office/drawing/2010/main" val="0"/>
              </a:ext>
            </a:extLst>
          </a:blip>
          <a:stretch>
            <a:fillRect/>
          </a:stretch>
        </p:blipFill>
        <p:spPr bwMode="auto">
          <a:xfrm>
            <a:off x="6172200" y="76200"/>
            <a:ext cx="19050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b="1" dirty="0" smtClean="0">
                <a:solidFill>
                  <a:srgbClr val="9900CC"/>
                </a:solidFill>
              </a:rPr>
              <a:t>	</a:t>
            </a:r>
            <a:r>
              <a:rPr lang="en-US" sz="3600" b="1" dirty="0" smtClean="0">
                <a:solidFill>
                  <a:srgbClr val="832063"/>
                </a:solidFill>
              </a:rPr>
              <a:t>Methodology - Continued</a:t>
            </a:r>
            <a:endParaRPr lang="en-US" sz="3600" dirty="0">
              <a:solidFill>
                <a:srgbClr val="832063"/>
              </a:solidFill>
            </a:endParaRPr>
          </a:p>
        </p:txBody>
      </p:sp>
      <p:sp>
        <p:nvSpPr>
          <p:cNvPr id="3076" name="Content Placeholder 6"/>
          <p:cNvSpPr>
            <a:spLocks noGrp="1"/>
          </p:cNvSpPr>
          <p:nvPr>
            <p:ph idx="1"/>
          </p:nvPr>
        </p:nvSpPr>
        <p:spPr>
          <a:xfrm>
            <a:off x="457200" y="1447800"/>
            <a:ext cx="8229600" cy="4678363"/>
          </a:xfrm>
        </p:spPr>
        <p:txBody>
          <a:bodyPr/>
          <a:lstStyle/>
          <a:p>
            <a:pPr eaLnBrk="1" hangingPunct="1">
              <a:defRPr/>
            </a:pPr>
            <a:endParaRPr lang="en-US" altLang="en-US" sz="2200" dirty="0" smtClean="0">
              <a:ea typeface="+mn-ea"/>
              <a:cs typeface="+mn-cs"/>
            </a:endParaRPr>
          </a:p>
          <a:p>
            <a:pPr eaLnBrk="1" hangingPunct="1">
              <a:defRPr/>
            </a:pPr>
            <a:r>
              <a:rPr lang="en-US" altLang="en-US" sz="2200" dirty="0" smtClean="0">
                <a:ea typeface="+mn-ea"/>
                <a:cs typeface="+mn-cs"/>
              </a:rPr>
              <a:t>Winter Group provided a discussion guide that was reviewed by members of the Aladdin team.</a:t>
            </a:r>
          </a:p>
          <a:p>
            <a:pPr eaLnBrk="1" hangingPunct="1">
              <a:defRPr/>
            </a:pPr>
            <a:r>
              <a:rPr lang="en-US" altLang="en-US" sz="2200" dirty="0" smtClean="0">
                <a:ea typeface="+mn-ea"/>
                <a:cs typeface="+mn-cs"/>
              </a:rPr>
              <a:t>Panelists included:</a:t>
            </a:r>
          </a:p>
          <a:p>
            <a:pPr lvl="1" eaLnBrk="1" hangingPunct="1">
              <a:defRPr/>
            </a:pPr>
            <a:r>
              <a:rPr lang="en-US" altLang="en-US" sz="1800" dirty="0" smtClean="0">
                <a:ea typeface="+mn-ea"/>
              </a:rPr>
              <a:t>Maria Stavropoulos, </a:t>
            </a:r>
            <a:r>
              <a:rPr lang="en-US" altLang="en-US" sz="1800" dirty="0" smtClean="0">
                <a:ea typeface="+mn-ea"/>
              </a:rPr>
              <a:t>Director of Technology</a:t>
            </a:r>
            <a:r>
              <a:rPr lang="en-US" altLang="en-US" sz="1800" dirty="0" smtClean="0">
                <a:ea typeface="+mn-ea"/>
              </a:rPr>
              <a:t>, </a:t>
            </a:r>
            <a:r>
              <a:rPr lang="en-US" altLang="en-US" sz="1800" dirty="0" smtClean="0">
                <a:ea typeface="+mn-ea"/>
              </a:rPr>
              <a:t>Prospect </a:t>
            </a:r>
            <a:r>
              <a:rPr lang="en-US" altLang="en-US" sz="1800" dirty="0" smtClean="0">
                <a:ea typeface="+mn-ea"/>
              </a:rPr>
              <a:t>Heights School District 23 (K-8), Prospect Heights, IL – Enrollment: ~1,500 students</a:t>
            </a:r>
            <a:endParaRPr lang="en-US" altLang="en-US" sz="1800" dirty="0" smtClean="0">
              <a:ea typeface="+mn-ea"/>
            </a:endParaRPr>
          </a:p>
          <a:p>
            <a:pPr lvl="1" eaLnBrk="1" hangingPunct="1">
              <a:defRPr/>
            </a:pPr>
            <a:r>
              <a:rPr lang="en-US" altLang="en-US" sz="1800" dirty="0" smtClean="0">
                <a:ea typeface="+mn-ea"/>
              </a:rPr>
              <a:t>Jeff Romani, </a:t>
            </a:r>
            <a:r>
              <a:rPr lang="en-US" altLang="en-US" sz="1800" dirty="0" smtClean="0">
                <a:ea typeface="+mn-ea"/>
              </a:rPr>
              <a:t>Technology Director, Community Consolidated School District </a:t>
            </a:r>
            <a:r>
              <a:rPr lang="en-US" altLang="en-US" sz="1800" dirty="0" smtClean="0">
                <a:ea typeface="+mn-ea"/>
              </a:rPr>
              <a:t>89 (pre-K-8), </a:t>
            </a:r>
            <a:r>
              <a:rPr lang="en-US" altLang="en-US" sz="1800" dirty="0" smtClean="0">
                <a:ea typeface="+mn-ea"/>
              </a:rPr>
              <a:t>Glen Ellyn, </a:t>
            </a:r>
            <a:r>
              <a:rPr lang="en-US" altLang="en-US" sz="1800" dirty="0" smtClean="0">
                <a:ea typeface="+mn-ea"/>
              </a:rPr>
              <a:t>IL – Enrollment: ~2,200 students</a:t>
            </a:r>
            <a:endParaRPr lang="en-US" altLang="en-US" sz="1800" dirty="0" smtClean="0">
              <a:ea typeface="+mn-ea"/>
            </a:endParaRPr>
          </a:p>
          <a:p>
            <a:pPr lvl="1" eaLnBrk="1" hangingPunct="1">
              <a:defRPr/>
            </a:pPr>
            <a:r>
              <a:rPr lang="en-US" altLang="en-US" sz="1800" dirty="0" smtClean="0">
                <a:ea typeface="+mn-ea"/>
              </a:rPr>
              <a:t>Tony </a:t>
            </a:r>
            <a:r>
              <a:rPr lang="en-US" altLang="en-US" sz="1800" dirty="0" err="1" smtClean="0">
                <a:ea typeface="+mn-ea"/>
              </a:rPr>
              <a:t>Schlorff</a:t>
            </a:r>
            <a:r>
              <a:rPr lang="en-US" altLang="en-US" sz="1800" dirty="0" smtClean="0">
                <a:ea typeface="+mn-ea"/>
              </a:rPr>
              <a:t>, </a:t>
            </a:r>
            <a:r>
              <a:rPr lang="en-US" altLang="en-US" sz="1800" dirty="0" smtClean="0">
                <a:ea typeface="+mn-ea"/>
              </a:rPr>
              <a:t>Director of Innovation and Technology, </a:t>
            </a:r>
            <a:r>
              <a:rPr lang="en-US" altLang="en-US" sz="1800" dirty="0" smtClean="0">
                <a:ea typeface="+mn-ea"/>
              </a:rPr>
              <a:t>Community Consolidated School District 93 </a:t>
            </a:r>
            <a:r>
              <a:rPr lang="en-US" altLang="en-US" sz="1800" dirty="0"/>
              <a:t>(pre-K-8)</a:t>
            </a:r>
            <a:r>
              <a:rPr lang="en-US" altLang="en-US" sz="1800" dirty="0" smtClean="0">
                <a:ea typeface="+mn-ea"/>
              </a:rPr>
              <a:t>, Bloomingdale, IL – Enrollment: ~4,000 students</a:t>
            </a:r>
            <a:endParaRPr lang="en-US" altLang="en-US" sz="2200" dirty="0" smtClean="0">
              <a:ea typeface="+mn-ea"/>
            </a:endParaRPr>
          </a:p>
          <a:p>
            <a:pPr marL="457200" lvl="1" indent="0" eaLnBrk="1" hangingPunct="1">
              <a:buNone/>
              <a:defRPr/>
            </a:pPr>
            <a:endParaRPr lang="en-US" altLang="en-US" sz="1800" dirty="0" smtClean="0">
              <a:ea typeface="+mn-ea"/>
              <a:cs typeface="+mn-cs"/>
            </a:endParaRPr>
          </a:p>
          <a:p>
            <a:pPr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299750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b="1" dirty="0" smtClean="0">
                <a:solidFill>
                  <a:srgbClr val="9900CC"/>
                </a:solidFill>
              </a:rPr>
              <a:t>	</a:t>
            </a:r>
            <a:r>
              <a:rPr lang="en-US" sz="3600" b="1" dirty="0" smtClean="0">
                <a:solidFill>
                  <a:srgbClr val="832063"/>
                </a:solidFill>
              </a:rPr>
              <a:t>Current Landscape and Needs</a:t>
            </a:r>
            <a:endParaRPr lang="en-US" sz="3600" dirty="0">
              <a:solidFill>
                <a:srgbClr val="832063"/>
              </a:solidFill>
            </a:endParaRPr>
          </a:p>
        </p:txBody>
      </p:sp>
      <p:sp>
        <p:nvSpPr>
          <p:cNvPr id="3076" name="Content Placeholder 6"/>
          <p:cNvSpPr>
            <a:spLocks noGrp="1"/>
          </p:cNvSpPr>
          <p:nvPr>
            <p:ph idx="1"/>
          </p:nvPr>
        </p:nvSpPr>
        <p:spPr>
          <a:xfrm>
            <a:off x="457200" y="1447800"/>
            <a:ext cx="8229600" cy="4678363"/>
          </a:xfrm>
        </p:spPr>
        <p:txBody>
          <a:bodyPr/>
          <a:lstStyle/>
          <a:p>
            <a:pPr eaLnBrk="1" hangingPunct="1">
              <a:defRPr/>
            </a:pPr>
            <a:r>
              <a:rPr lang="en-US" altLang="en-US" sz="2200" dirty="0" smtClean="0">
                <a:ea typeface="+mn-ea"/>
                <a:cs typeface="+mn-cs"/>
              </a:rPr>
              <a:t>Panelists’ </a:t>
            </a:r>
            <a:r>
              <a:rPr lang="en-US" altLang="en-US" sz="2200" dirty="0" smtClean="0">
                <a:ea typeface="+mn-ea"/>
                <a:cs typeface="+mn-cs"/>
              </a:rPr>
              <a:t>experiences with their current </a:t>
            </a:r>
            <a:r>
              <a:rPr lang="en-US" altLang="en-US" sz="2200" dirty="0" smtClean="0">
                <a:ea typeface="+mn-ea"/>
                <a:cs typeface="+mn-cs"/>
              </a:rPr>
              <a:t>SIS: </a:t>
            </a:r>
            <a:endParaRPr lang="en-US" altLang="en-US" sz="2200" dirty="0" smtClean="0">
              <a:ea typeface="+mn-ea"/>
              <a:cs typeface="+mn-cs"/>
            </a:endParaRPr>
          </a:p>
          <a:p>
            <a:pPr lvl="1" eaLnBrk="1" hangingPunct="1">
              <a:defRPr/>
            </a:pPr>
            <a:r>
              <a:rPr lang="en-US" altLang="en-US" sz="1800" dirty="0" smtClean="0">
                <a:ea typeface="+mn-ea"/>
              </a:rPr>
              <a:t>All </a:t>
            </a:r>
            <a:r>
              <a:rPr lang="en-US" altLang="en-US" sz="1800" dirty="0" smtClean="0">
                <a:ea typeface="+mn-ea"/>
              </a:rPr>
              <a:t>panelists currently use PowerSchool as their SIS. </a:t>
            </a:r>
          </a:p>
          <a:p>
            <a:pPr lvl="1" eaLnBrk="1" hangingPunct="1">
              <a:defRPr/>
            </a:pPr>
            <a:r>
              <a:rPr lang="en-US" altLang="en-US" sz="1800" dirty="0" smtClean="0">
                <a:ea typeface="+mn-ea"/>
              </a:rPr>
              <a:t>Panelists use various LMS and Assessment solutions, sometimes dependent on age of </a:t>
            </a:r>
            <a:r>
              <a:rPr lang="en-US" altLang="en-US" sz="1800" dirty="0" smtClean="0">
                <a:ea typeface="+mn-ea"/>
              </a:rPr>
              <a:t>students, most using Google Classroom as their LMS.  </a:t>
            </a:r>
            <a:endParaRPr lang="en-US" altLang="en-US" sz="1800" dirty="0" smtClean="0">
              <a:ea typeface="+mn-ea"/>
            </a:endParaRPr>
          </a:p>
          <a:p>
            <a:pPr lvl="1" eaLnBrk="1" hangingPunct="1">
              <a:defRPr/>
            </a:pPr>
            <a:r>
              <a:rPr lang="en-US" altLang="en-US" sz="1800" dirty="0" smtClean="0">
                <a:ea typeface="+mn-ea"/>
              </a:rPr>
              <a:t>Panelists </a:t>
            </a:r>
            <a:r>
              <a:rPr lang="en-US" altLang="en-US" sz="1800" dirty="0" smtClean="0">
                <a:ea typeface="+mn-ea"/>
              </a:rPr>
              <a:t>expressed frustration </a:t>
            </a:r>
            <a:r>
              <a:rPr lang="en-US" altLang="en-US" sz="1800" dirty="0" smtClean="0">
                <a:ea typeface="+mn-ea"/>
              </a:rPr>
              <a:t>that their LMS and </a:t>
            </a:r>
            <a:r>
              <a:rPr lang="en-US" altLang="en-US" sz="1800" dirty="0" smtClean="0">
                <a:ea typeface="+mn-ea"/>
              </a:rPr>
              <a:t>assessment </a:t>
            </a:r>
            <a:r>
              <a:rPr lang="en-US" altLang="en-US" sz="1800" dirty="0" smtClean="0">
                <a:ea typeface="+mn-ea"/>
              </a:rPr>
              <a:t>solutions do not seamlessly </a:t>
            </a:r>
            <a:r>
              <a:rPr lang="en-US" altLang="en-US" sz="1800" dirty="0" smtClean="0">
                <a:ea typeface="+mn-ea"/>
              </a:rPr>
              <a:t>integrate with PowerSchool</a:t>
            </a:r>
            <a:r>
              <a:rPr lang="en-US" altLang="en-US" sz="1800" dirty="0" smtClean="0">
                <a:ea typeface="+mn-ea"/>
              </a:rPr>
              <a:t>. </a:t>
            </a:r>
          </a:p>
          <a:p>
            <a:pPr lvl="1" eaLnBrk="1" hangingPunct="1">
              <a:defRPr/>
            </a:pPr>
            <a:r>
              <a:rPr lang="en-US" altLang="en-US" sz="1800" dirty="0" smtClean="0">
                <a:ea typeface="+mn-ea"/>
              </a:rPr>
              <a:t>Two panelists have data professionals </a:t>
            </a:r>
            <a:r>
              <a:rPr lang="en-US" altLang="en-US" sz="1800" dirty="0" smtClean="0">
                <a:ea typeface="+mn-ea"/>
              </a:rPr>
              <a:t>in their </a:t>
            </a:r>
            <a:r>
              <a:rPr lang="en-US" altLang="en-US" sz="1800" dirty="0" smtClean="0">
                <a:ea typeface="+mn-ea"/>
              </a:rPr>
              <a:t>district who focus primarily on capturing and analyzing assessment data. </a:t>
            </a:r>
          </a:p>
          <a:p>
            <a:pPr lvl="1" eaLnBrk="1" hangingPunct="1">
              <a:defRPr/>
            </a:pPr>
            <a:r>
              <a:rPr lang="en-US" altLang="en-US" sz="1800" dirty="0" smtClean="0">
                <a:ea typeface="+mn-ea"/>
              </a:rPr>
              <a:t>To make </a:t>
            </a:r>
            <a:r>
              <a:rPr lang="en-US" altLang="en-US" sz="1800" dirty="0" smtClean="0">
                <a:ea typeface="+mn-ea"/>
              </a:rPr>
              <a:t>PowerSchool function as they want, they would need a full-time coder, which resources do not allow. </a:t>
            </a:r>
          </a:p>
          <a:p>
            <a:pPr marL="0" indent="0" eaLnBrk="1" hangingPunct="1">
              <a:buNone/>
              <a:defRPr/>
            </a:pPr>
            <a:endParaRPr lang="en-US" altLang="en-US" sz="2200" dirty="0" smtClean="0">
              <a:ea typeface="+mn-ea"/>
            </a:endParaRPr>
          </a:p>
          <a:p>
            <a:pPr lvl="1" eaLnBrk="1" hangingPunct="1">
              <a:defRPr/>
            </a:pPr>
            <a:endParaRPr lang="en-US" altLang="en-US" sz="1800" dirty="0" smtClean="0">
              <a:ea typeface="+mn-ea"/>
              <a:cs typeface="+mn-cs"/>
            </a:endParaRPr>
          </a:p>
          <a:p>
            <a:pPr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741884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b="1" dirty="0" smtClean="0">
                <a:solidFill>
                  <a:srgbClr val="9900CC"/>
                </a:solidFill>
              </a:rPr>
              <a:t>	</a:t>
            </a:r>
            <a:r>
              <a:rPr lang="en-US" sz="3600" b="1" dirty="0" smtClean="0">
                <a:solidFill>
                  <a:srgbClr val="832063"/>
                </a:solidFill>
              </a:rPr>
              <a:t>Important Takeaways – Landscape </a:t>
            </a:r>
            <a:endParaRPr lang="en-US" sz="3600" dirty="0">
              <a:solidFill>
                <a:srgbClr val="832063"/>
              </a:solidFill>
            </a:endParaRPr>
          </a:p>
        </p:txBody>
      </p:sp>
      <p:sp>
        <p:nvSpPr>
          <p:cNvPr id="3076" name="Content Placeholder 6"/>
          <p:cNvSpPr>
            <a:spLocks noGrp="1"/>
          </p:cNvSpPr>
          <p:nvPr>
            <p:ph idx="1"/>
          </p:nvPr>
        </p:nvSpPr>
        <p:spPr>
          <a:xfrm>
            <a:off x="457200" y="1447800"/>
            <a:ext cx="8229600" cy="4678363"/>
          </a:xfrm>
        </p:spPr>
        <p:txBody>
          <a:bodyPr/>
          <a:lstStyle/>
          <a:p>
            <a:pPr eaLnBrk="1" hangingPunct="1">
              <a:defRPr/>
            </a:pPr>
            <a:endParaRPr lang="en-US" altLang="en-US" sz="2200" dirty="0" smtClean="0">
              <a:ea typeface="+mn-ea"/>
              <a:cs typeface="+mn-cs"/>
            </a:endParaRPr>
          </a:p>
          <a:p>
            <a:pPr eaLnBrk="1" hangingPunct="1">
              <a:defRPr/>
            </a:pPr>
            <a:r>
              <a:rPr lang="en-US" altLang="en-US" sz="2200" dirty="0" smtClean="0">
                <a:ea typeface="+mn-ea"/>
                <a:cs typeface="+mn-cs"/>
              </a:rPr>
              <a:t>One panelist’s district first adopted PowerSchool when their previous program was due for an update. </a:t>
            </a:r>
          </a:p>
          <a:p>
            <a:pPr eaLnBrk="1" hangingPunct="1">
              <a:defRPr/>
            </a:pPr>
            <a:endParaRPr lang="en-US" altLang="en-US" sz="2200" dirty="0">
              <a:ea typeface="+mn-ea"/>
              <a:cs typeface="+mn-cs"/>
            </a:endParaRPr>
          </a:p>
          <a:p>
            <a:pPr eaLnBrk="1" hangingPunct="1">
              <a:defRPr/>
            </a:pPr>
            <a:r>
              <a:rPr lang="en-US" altLang="en-US" sz="2200" dirty="0" smtClean="0">
                <a:ea typeface="+mn-ea"/>
                <a:cs typeface="+mn-cs"/>
              </a:rPr>
              <a:t>The ability for an SIS to integrate with </a:t>
            </a:r>
            <a:r>
              <a:rPr lang="en-US" altLang="en-US" sz="2200" dirty="0" smtClean="0">
                <a:ea typeface="+mn-ea"/>
                <a:cs typeface="+mn-cs"/>
              </a:rPr>
              <a:t>LMS </a:t>
            </a:r>
            <a:r>
              <a:rPr lang="en-US" altLang="en-US" sz="2200" dirty="0" smtClean="0">
                <a:ea typeface="+mn-ea"/>
                <a:cs typeface="+mn-cs"/>
              </a:rPr>
              <a:t>and</a:t>
            </a:r>
            <a:r>
              <a:rPr lang="en-US" altLang="en-US" sz="2200" dirty="0" smtClean="0">
                <a:ea typeface="+mn-ea"/>
                <a:cs typeface="+mn-cs"/>
              </a:rPr>
              <a:t> assessment systems </a:t>
            </a:r>
            <a:r>
              <a:rPr lang="en-US" altLang="en-US" sz="2200" dirty="0" smtClean="0">
                <a:ea typeface="+mn-ea"/>
                <a:cs typeface="+mn-cs"/>
              </a:rPr>
              <a:t>would be valuable for all panelists. </a:t>
            </a:r>
          </a:p>
          <a:p>
            <a:pPr eaLnBrk="1" hangingPunct="1">
              <a:defRPr/>
            </a:pPr>
            <a:endParaRPr lang="en-US" altLang="en-US" sz="2200" dirty="0" smtClean="0">
              <a:ea typeface="+mn-ea"/>
              <a:cs typeface="+mn-cs"/>
            </a:endParaRPr>
          </a:p>
          <a:p>
            <a:pPr eaLnBrk="1" hangingPunct="1">
              <a:defRPr/>
            </a:pPr>
            <a:r>
              <a:rPr lang="en-US" altLang="en-US" sz="2200" dirty="0" smtClean="0">
                <a:ea typeface="+mn-ea"/>
                <a:cs typeface="+mn-cs"/>
              </a:rPr>
              <a:t>In all cases, their SIS, LMS, Assessment bundles were not aligned with what their high schools were using. </a:t>
            </a:r>
            <a:r>
              <a:rPr lang="en-US" altLang="en-US" sz="2200" dirty="0" smtClean="0">
                <a:ea typeface="+mn-ea"/>
                <a:cs typeface="+mn-cs"/>
              </a:rPr>
              <a:t>This means they are not tied to PowerSchool due to a need to stay in line with the high schools they feed into.  </a:t>
            </a:r>
            <a:endParaRPr lang="en-US" altLang="en-US" sz="2200" dirty="0">
              <a:ea typeface="+mn-ea"/>
              <a:cs typeface="+mn-cs"/>
            </a:endParaRPr>
          </a:p>
          <a:p>
            <a:pPr eaLnBrk="1" hangingPunct="1">
              <a:defRPr/>
            </a:pPr>
            <a:endParaRPr lang="en-US" altLang="en-US" sz="2200" dirty="0" smtClean="0">
              <a:ea typeface="+mn-ea"/>
              <a:cs typeface="+mn-cs"/>
            </a:endParaRPr>
          </a:p>
          <a:p>
            <a:pPr eaLnBrk="1" hangingPunct="1">
              <a:defRPr/>
            </a:pPr>
            <a:endParaRPr lang="en-US" altLang="en-US" sz="2200" dirty="0" smtClean="0">
              <a:ea typeface="+mn-ea"/>
            </a:endParaRPr>
          </a:p>
          <a:p>
            <a:pPr lvl="1" eaLnBrk="1" hangingPunct="1">
              <a:defRPr/>
            </a:pPr>
            <a:endParaRPr lang="en-US" altLang="en-US" sz="1800" dirty="0" smtClean="0">
              <a:ea typeface="+mn-ea"/>
              <a:cs typeface="+mn-cs"/>
            </a:endParaRPr>
          </a:p>
          <a:p>
            <a:pPr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1265355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b="1" dirty="0" smtClean="0">
                <a:solidFill>
                  <a:srgbClr val="9900CC"/>
                </a:solidFill>
              </a:rPr>
              <a:t>	</a:t>
            </a:r>
            <a:r>
              <a:rPr lang="en-US" sz="3600" b="1" dirty="0" smtClean="0">
                <a:solidFill>
                  <a:srgbClr val="832063"/>
                </a:solidFill>
              </a:rPr>
              <a:t>Current Levels </a:t>
            </a:r>
            <a:r>
              <a:rPr lang="en-US" sz="3600" b="1" dirty="0" smtClean="0">
                <a:solidFill>
                  <a:srgbClr val="832063"/>
                </a:solidFill>
              </a:rPr>
              <a:t>of Satisfaction</a:t>
            </a:r>
            <a:endParaRPr lang="en-US" sz="3600" dirty="0">
              <a:solidFill>
                <a:srgbClr val="832063"/>
              </a:solidFill>
            </a:endParaRPr>
          </a:p>
        </p:txBody>
      </p:sp>
      <p:sp>
        <p:nvSpPr>
          <p:cNvPr id="3076" name="Content Placeholder 6"/>
          <p:cNvSpPr>
            <a:spLocks noGrp="1"/>
          </p:cNvSpPr>
          <p:nvPr>
            <p:ph idx="1"/>
          </p:nvPr>
        </p:nvSpPr>
        <p:spPr>
          <a:xfrm>
            <a:off x="457200" y="1143000"/>
            <a:ext cx="8229600" cy="4876800"/>
          </a:xfrm>
        </p:spPr>
        <p:txBody>
          <a:bodyPr/>
          <a:lstStyle/>
          <a:p>
            <a:pPr lvl="1" eaLnBrk="1" hangingPunct="1">
              <a:defRPr/>
            </a:pPr>
            <a:r>
              <a:rPr lang="en-US" altLang="en-US" sz="1800" dirty="0" smtClean="0">
                <a:ea typeface="+mn-ea"/>
              </a:rPr>
              <a:t>“</a:t>
            </a:r>
            <a:r>
              <a:rPr lang="en-US" altLang="en-US" sz="1800" dirty="0" smtClean="0">
                <a:ea typeface="+mn-ea"/>
              </a:rPr>
              <a:t>The actual data system is okay, but it is a little bulky. At the high school, they have a full-time coder who can rip PowerSchool apart and rebuild it to how they want it. We do not have that resource. The way it is now, we have to pay every time we want to </a:t>
            </a:r>
            <a:r>
              <a:rPr lang="en-US" altLang="en-US" sz="1800" dirty="0" err="1" smtClean="0">
                <a:ea typeface="+mn-ea"/>
              </a:rPr>
              <a:t>recustomize</a:t>
            </a:r>
            <a:r>
              <a:rPr lang="en-US" altLang="en-US" sz="1800" dirty="0" smtClean="0">
                <a:ea typeface="+mn-ea"/>
              </a:rPr>
              <a:t> a report.” </a:t>
            </a:r>
          </a:p>
          <a:p>
            <a:pPr lvl="1" eaLnBrk="1" hangingPunct="1">
              <a:defRPr/>
            </a:pPr>
            <a:r>
              <a:rPr lang="en-US" altLang="en-US" sz="1800" dirty="0" smtClean="0">
                <a:ea typeface="+mn-ea"/>
              </a:rPr>
              <a:t>Another panelist has to use a </a:t>
            </a:r>
            <a:r>
              <a:rPr lang="en-US" altLang="en-US" sz="1800" dirty="0" smtClean="0">
                <a:ea typeface="+mn-ea"/>
              </a:rPr>
              <a:t>separate program </a:t>
            </a:r>
            <a:r>
              <a:rPr lang="en-US" altLang="en-US" sz="1800" dirty="0" smtClean="0">
                <a:ea typeface="+mn-ea"/>
              </a:rPr>
              <a:t>just to customize report cards. One thing he </a:t>
            </a:r>
            <a:r>
              <a:rPr lang="en-US" altLang="en-US" sz="1800" dirty="0" smtClean="0">
                <a:ea typeface="+mn-ea"/>
              </a:rPr>
              <a:t>liked </a:t>
            </a:r>
            <a:r>
              <a:rPr lang="en-US" altLang="en-US" sz="1800" dirty="0" smtClean="0">
                <a:ea typeface="+mn-ea"/>
              </a:rPr>
              <a:t>about PowerSchool is the ability to go in on the back end and get the reports he wants. </a:t>
            </a:r>
            <a:r>
              <a:rPr lang="en-US" altLang="en-US" sz="1800" dirty="0" smtClean="0">
                <a:ea typeface="+mn-ea"/>
              </a:rPr>
              <a:t>He expressed frustration, </a:t>
            </a:r>
            <a:r>
              <a:rPr lang="en-US" altLang="en-US" sz="1800" dirty="0" smtClean="0">
                <a:ea typeface="+mn-ea"/>
              </a:rPr>
              <a:t>though, because it seems sloppily built. Mistakes can easily get stuck because different versions are built on top of each other. </a:t>
            </a:r>
            <a:endParaRPr lang="en-US" altLang="en-US" sz="1400" dirty="0" smtClean="0">
              <a:ea typeface="+mn-ea"/>
            </a:endParaRPr>
          </a:p>
          <a:p>
            <a:pPr lvl="1" eaLnBrk="1" hangingPunct="1">
              <a:defRPr/>
            </a:pPr>
            <a:r>
              <a:rPr lang="en-US" altLang="en-US" sz="1800" dirty="0" smtClean="0">
                <a:ea typeface="+mn-ea"/>
              </a:rPr>
              <a:t>One panelist has a good relationship with </a:t>
            </a:r>
            <a:r>
              <a:rPr lang="en-US" altLang="en-US" sz="1800" dirty="0" smtClean="0">
                <a:ea typeface="+mn-ea"/>
              </a:rPr>
              <a:t>PowerSchool</a:t>
            </a:r>
            <a:r>
              <a:rPr lang="en-US" altLang="en-US" sz="1800" dirty="0" smtClean="0">
                <a:ea typeface="+mn-ea"/>
              </a:rPr>
              <a:t>, </a:t>
            </a:r>
            <a:r>
              <a:rPr lang="en-US" altLang="en-US" sz="1800" dirty="0" smtClean="0">
                <a:ea typeface="+mn-ea"/>
              </a:rPr>
              <a:t>but says customization is not intuitive. So much depends on what people you have on staff. She used to have a person who dealt with customization, but now that they are gone, her team is kind of lost. Data merge is a challenge as well. </a:t>
            </a: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2271801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b="1" dirty="0" smtClean="0">
                <a:solidFill>
                  <a:srgbClr val="9900CC"/>
                </a:solidFill>
              </a:rPr>
              <a:t>	</a:t>
            </a:r>
            <a:r>
              <a:rPr lang="en-US" sz="3600" b="1" dirty="0" smtClean="0">
                <a:solidFill>
                  <a:srgbClr val="832063"/>
                </a:solidFill>
              </a:rPr>
              <a:t>Important Takeaways - Satisfaction</a:t>
            </a:r>
            <a:endParaRPr lang="en-US" sz="3600" dirty="0">
              <a:solidFill>
                <a:srgbClr val="832063"/>
              </a:solidFill>
            </a:endParaRPr>
          </a:p>
        </p:txBody>
      </p:sp>
      <p:sp>
        <p:nvSpPr>
          <p:cNvPr id="3076" name="Content Placeholder 6"/>
          <p:cNvSpPr>
            <a:spLocks noGrp="1"/>
          </p:cNvSpPr>
          <p:nvPr>
            <p:ph idx="1"/>
          </p:nvPr>
        </p:nvSpPr>
        <p:spPr>
          <a:xfrm>
            <a:off x="457200" y="1447800"/>
            <a:ext cx="8229600" cy="4678363"/>
          </a:xfrm>
        </p:spPr>
        <p:txBody>
          <a:bodyPr/>
          <a:lstStyle/>
          <a:p>
            <a:pPr eaLnBrk="1" hangingPunct="1">
              <a:defRPr/>
            </a:pPr>
            <a:r>
              <a:rPr lang="en-US" altLang="en-US" sz="2200" dirty="0" smtClean="0">
                <a:ea typeface="+mn-ea"/>
                <a:cs typeface="+mn-cs"/>
              </a:rPr>
              <a:t>Panelists </a:t>
            </a:r>
            <a:r>
              <a:rPr lang="en-US" altLang="en-US" sz="2200" dirty="0" smtClean="0">
                <a:ea typeface="+mn-ea"/>
                <a:cs typeface="+mn-cs"/>
              </a:rPr>
              <a:t>stressed that the success of their current SIS is dependent on who they have on staff. They need a skilled coder or tech expert. Even if they have that person, if the person leaves, they are stuck again. </a:t>
            </a:r>
            <a:endParaRPr lang="en-US" altLang="en-US" sz="2200" dirty="0" smtClean="0">
              <a:ea typeface="+mn-ea"/>
              <a:cs typeface="+mn-cs"/>
            </a:endParaRPr>
          </a:p>
          <a:p>
            <a:pPr eaLnBrk="1" hangingPunct="1">
              <a:defRPr/>
            </a:pPr>
            <a:endParaRPr lang="en-US" altLang="en-US" sz="2200" dirty="0">
              <a:ea typeface="+mn-ea"/>
              <a:cs typeface="+mn-cs"/>
            </a:endParaRPr>
          </a:p>
          <a:p>
            <a:pPr eaLnBrk="1" hangingPunct="1">
              <a:defRPr/>
            </a:pPr>
            <a:r>
              <a:rPr lang="en-US" altLang="en-US" sz="2200" dirty="0" smtClean="0">
                <a:ea typeface="+mn-ea"/>
                <a:cs typeface="+mn-cs"/>
              </a:rPr>
              <a:t>Customization is not easy or intuitive. </a:t>
            </a:r>
            <a:endParaRPr lang="en-US" altLang="en-US" sz="2200" dirty="0" smtClean="0">
              <a:ea typeface="+mn-ea"/>
              <a:cs typeface="+mn-cs"/>
            </a:endParaRPr>
          </a:p>
          <a:p>
            <a:pPr eaLnBrk="1" hangingPunct="1">
              <a:defRPr/>
            </a:pPr>
            <a:endParaRPr lang="en-US" altLang="en-US" sz="2200" dirty="0" smtClean="0">
              <a:ea typeface="+mn-ea"/>
              <a:cs typeface="+mn-cs"/>
            </a:endParaRPr>
          </a:p>
          <a:p>
            <a:pPr eaLnBrk="1" hangingPunct="1">
              <a:defRPr/>
            </a:pPr>
            <a:r>
              <a:rPr lang="en-US" altLang="en-US" sz="2200" dirty="0" smtClean="0">
                <a:ea typeface="+mn-ea"/>
                <a:cs typeface="+mn-cs"/>
              </a:rPr>
              <a:t>Whenever there is a new product or tech change, they are sure to get backlash from </a:t>
            </a:r>
            <a:r>
              <a:rPr lang="en-US" altLang="en-US" sz="2200" dirty="0" smtClean="0">
                <a:ea typeface="+mn-ea"/>
                <a:cs typeface="+mn-cs"/>
              </a:rPr>
              <a:t>teachers.</a:t>
            </a:r>
          </a:p>
          <a:p>
            <a:pPr eaLnBrk="1" hangingPunct="1">
              <a:defRPr/>
            </a:pPr>
            <a:endParaRPr lang="en-US" altLang="en-US" sz="2200" dirty="0">
              <a:ea typeface="+mn-ea"/>
              <a:cs typeface="+mn-cs"/>
            </a:endParaRPr>
          </a:p>
          <a:p>
            <a:pPr eaLnBrk="1" hangingPunct="1">
              <a:defRPr/>
            </a:pPr>
            <a:r>
              <a:rPr lang="en-US" altLang="en-US" sz="2200" dirty="0" smtClean="0">
                <a:ea typeface="+mn-ea"/>
                <a:cs typeface="+mn-cs"/>
              </a:rPr>
              <a:t>PowerSchool seems to be perceived as “adequate,” but not an asset. </a:t>
            </a:r>
            <a:endParaRPr lang="en-US" altLang="en-US" sz="2200" dirty="0">
              <a:ea typeface="+mn-ea"/>
              <a:cs typeface="+mn-cs"/>
            </a:endParaRPr>
          </a:p>
          <a:p>
            <a:pPr eaLnBrk="1" hangingPunct="1">
              <a:defRPr/>
            </a:pPr>
            <a:endParaRPr lang="en-US" altLang="en-US" sz="2200" dirty="0" smtClean="0">
              <a:ea typeface="+mn-ea"/>
              <a:cs typeface="+mn-cs"/>
            </a:endParaRPr>
          </a:p>
          <a:p>
            <a:pPr eaLnBrk="1" hangingPunct="1">
              <a:defRPr/>
            </a:pPr>
            <a:endParaRPr lang="en-US" altLang="en-US" sz="2200" dirty="0" smtClean="0">
              <a:ea typeface="+mn-ea"/>
              <a:cs typeface="+mn-cs"/>
            </a:endParaRPr>
          </a:p>
          <a:p>
            <a:pPr eaLnBrk="1" hangingPunct="1">
              <a:defRPr/>
            </a:pPr>
            <a:endParaRPr lang="en-US" altLang="en-US" sz="2200" dirty="0" smtClean="0">
              <a:ea typeface="+mn-ea"/>
              <a:cs typeface="+mn-cs"/>
            </a:endParaRPr>
          </a:p>
          <a:p>
            <a:pPr eaLnBrk="1" hangingPunct="1">
              <a:defRPr/>
            </a:pPr>
            <a:endParaRPr lang="en-US" altLang="en-US" sz="2200" dirty="0" smtClean="0">
              <a:ea typeface="+mn-ea"/>
            </a:endParaRPr>
          </a:p>
          <a:p>
            <a:pPr lvl="1" eaLnBrk="1" hangingPunct="1">
              <a:defRPr/>
            </a:pPr>
            <a:endParaRPr lang="en-US" altLang="en-US" sz="1800" dirty="0" smtClean="0">
              <a:ea typeface="+mn-ea"/>
              <a:cs typeface="+mn-cs"/>
            </a:endParaRPr>
          </a:p>
          <a:p>
            <a:pPr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3440838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srgbClr val="9900CC"/>
                </a:solidFill>
              </a:rPr>
              <a:t>	</a:t>
            </a:r>
            <a:r>
              <a:rPr lang="en-US" sz="3600" b="1" dirty="0" smtClean="0">
                <a:solidFill>
                  <a:srgbClr val="832063"/>
                </a:solidFill>
              </a:rPr>
              <a:t>Satisfaction contd. – Gradebooks </a:t>
            </a:r>
            <a:endParaRPr lang="en-US" sz="3600" dirty="0">
              <a:solidFill>
                <a:srgbClr val="832063"/>
              </a:solidFill>
            </a:endParaRPr>
          </a:p>
        </p:txBody>
      </p:sp>
      <p:sp>
        <p:nvSpPr>
          <p:cNvPr id="3076" name="Content Placeholder 6"/>
          <p:cNvSpPr>
            <a:spLocks noGrp="1"/>
          </p:cNvSpPr>
          <p:nvPr>
            <p:ph idx="1"/>
          </p:nvPr>
        </p:nvSpPr>
        <p:spPr>
          <a:xfrm>
            <a:off x="457200" y="1447800"/>
            <a:ext cx="8229600" cy="4678363"/>
          </a:xfrm>
        </p:spPr>
        <p:txBody>
          <a:bodyPr/>
          <a:lstStyle/>
          <a:p>
            <a:pPr eaLnBrk="1" hangingPunct="1">
              <a:defRPr/>
            </a:pPr>
            <a:r>
              <a:rPr lang="en-US" altLang="en-US" sz="2600" dirty="0" smtClean="0">
                <a:ea typeface="+mn-ea"/>
              </a:rPr>
              <a:t>Panelists discussed the gradebook in their current SIS</a:t>
            </a:r>
          </a:p>
          <a:p>
            <a:pPr lvl="1" eaLnBrk="1" hangingPunct="1">
              <a:defRPr/>
            </a:pPr>
            <a:r>
              <a:rPr lang="en-US" altLang="en-US" sz="2200" dirty="0" smtClean="0">
                <a:ea typeface="+mn-ea"/>
              </a:rPr>
              <a:t>Two panelists expressed that they grade standards differently than their SIS wants them to. It does not give them the </a:t>
            </a:r>
            <a:r>
              <a:rPr lang="en-US" altLang="en-US" sz="2200" dirty="0" smtClean="0">
                <a:ea typeface="+mn-ea"/>
              </a:rPr>
              <a:t>reports </a:t>
            </a:r>
            <a:r>
              <a:rPr lang="en-US" altLang="en-US" sz="2200" dirty="0" smtClean="0">
                <a:ea typeface="+mn-ea"/>
              </a:rPr>
              <a:t>they need. </a:t>
            </a:r>
          </a:p>
          <a:p>
            <a:pPr lvl="1" eaLnBrk="1" hangingPunct="1">
              <a:defRPr/>
            </a:pPr>
            <a:r>
              <a:rPr lang="en-US" altLang="en-US" sz="2200" dirty="0" smtClean="0">
                <a:ea typeface="+mn-ea"/>
              </a:rPr>
              <a:t>One panelist said that his teachers have been struggling to learn this gradebook for a few years. It is not intuitive. </a:t>
            </a:r>
          </a:p>
          <a:p>
            <a:pPr lvl="1" eaLnBrk="1" hangingPunct="1">
              <a:defRPr/>
            </a:pPr>
            <a:r>
              <a:rPr lang="en-US" altLang="en-US" sz="2200" dirty="0" smtClean="0">
                <a:ea typeface="+mn-ea"/>
              </a:rPr>
              <a:t>All panelists agree: Integration is key. There is no integration between PowerSchool and Google Classroom. </a:t>
            </a:r>
          </a:p>
          <a:p>
            <a:pPr lvl="2" eaLnBrk="1" hangingPunct="1">
              <a:defRPr/>
            </a:pPr>
            <a:r>
              <a:rPr lang="en-US" altLang="en-US" sz="1800" dirty="0" smtClean="0">
                <a:ea typeface="+mn-ea"/>
              </a:rPr>
              <a:t>Everyone is short-staffed. Anything that will improve efficiency while keeping data secure will make life easier. </a:t>
            </a:r>
            <a:endParaRPr lang="en-US" altLang="en-US" sz="2600" dirty="0">
              <a:ea typeface="+mn-ea"/>
            </a:endParaRPr>
          </a:p>
          <a:p>
            <a:pPr lvl="1" eaLnBrk="1" hangingPunct="1">
              <a:defRPr/>
            </a:pPr>
            <a:r>
              <a:rPr lang="en-US" altLang="en-US" sz="2200" dirty="0" smtClean="0">
                <a:ea typeface="+mn-ea"/>
              </a:rPr>
              <a:t>The system needs to be accessible to parents and students. They want students to own their learning. </a:t>
            </a:r>
            <a:endParaRPr lang="en-US" altLang="en-US" sz="2200" dirty="0">
              <a:ea typeface="+mn-ea"/>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1415628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b="1" dirty="0" smtClean="0">
                <a:solidFill>
                  <a:srgbClr val="832063"/>
                </a:solidFill>
              </a:rPr>
              <a:t>Looking at New SIS Solutions</a:t>
            </a:r>
            <a:endParaRPr lang="en-US" sz="3600" dirty="0"/>
          </a:p>
        </p:txBody>
      </p:sp>
      <p:sp>
        <p:nvSpPr>
          <p:cNvPr id="3076" name="Content Placeholder 6"/>
          <p:cNvSpPr>
            <a:spLocks noGrp="1"/>
          </p:cNvSpPr>
          <p:nvPr>
            <p:ph idx="1"/>
          </p:nvPr>
        </p:nvSpPr>
        <p:spPr>
          <a:xfrm>
            <a:off x="457200" y="1295400"/>
            <a:ext cx="8229600" cy="4830763"/>
          </a:xfrm>
        </p:spPr>
        <p:txBody>
          <a:bodyPr/>
          <a:lstStyle/>
          <a:p>
            <a:pPr marL="514350" lvl="1" indent="0" eaLnBrk="1" hangingPunct="1">
              <a:buNone/>
              <a:defRPr/>
            </a:pPr>
            <a:endParaRPr lang="en-US" altLang="en-US" sz="1800" dirty="0" smtClean="0">
              <a:ea typeface="+mn-ea"/>
            </a:endParaRPr>
          </a:p>
          <a:p>
            <a:pPr marL="400050" eaLnBrk="1" hangingPunct="1">
              <a:defRPr/>
            </a:pPr>
            <a:r>
              <a:rPr lang="en-US" altLang="en-US" sz="2200" dirty="0" smtClean="0">
                <a:ea typeface="+mn-ea"/>
              </a:rPr>
              <a:t>Before being introduced to Aladdin Schools’ product, panelists were asked if they would be open to considering a new SIS system. </a:t>
            </a:r>
          </a:p>
          <a:p>
            <a:pPr marL="800100" lvl="1" eaLnBrk="1" hangingPunct="1">
              <a:defRPr/>
            </a:pPr>
            <a:r>
              <a:rPr lang="en-US" altLang="en-US" sz="1800" dirty="0" smtClean="0">
                <a:ea typeface="+mn-ea"/>
              </a:rPr>
              <a:t>Overall, they would consider it if the price point and support were present. If the new SIS were more robust, more intuitive. Changing platforms would take a lot of work, but if it would save work once implemented, it would be considered. It is not a light decision. </a:t>
            </a:r>
          </a:p>
          <a:p>
            <a:pPr marL="1200150" lvl="2" eaLnBrk="1" hangingPunct="1">
              <a:defRPr/>
            </a:pPr>
            <a:r>
              <a:rPr lang="en-US" altLang="en-US" sz="1400" dirty="0" smtClean="0">
                <a:ea typeface="+mn-ea"/>
              </a:rPr>
              <a:t>Would need to retrain all staff and parents. </a:t>
            </a:r>
          </a:p>
          <a:p>
            <a:pPr marL="800100" lvl="1" eaLnBrk="1" hangingPunct="1">
              <a:defRPr/>
            </a:pPr>
            <a:r>
              <a:rPr lang="en-US" altLang="en-US" sz="1800" dirty="0" smtClean="0">
                <a:ea typeface="+mn-ea"/>
              </a:rPr>
              <a:t>All panelists agree that their SIS is “mission critical,” a “core application.” </a:t>
            </a:r>
          </a:p>
          <a:p>
            <a:pPr marL="800100" lvl="1" eaLnBrk="1" hangingPunct="1">
              <a:defRPr/>
            </a:pPr>
            <a:r>
              <a:rPr lang="en-US" altLang="en-US" sz="1800" dirty="0" smtClean="0">
                <a:ea typeface="+mn-ea"/>
              </a:rPr>
              <a:t>Note: partial adoption in the district would not be an option. </a:t>
            </a:r>
          </a:p>
          <a:p>
            <a:pPr marL="800100" lvl="1" eaLnBrk="1" hangingPunct="1">
              <a:defRPr/>
            </a:pPr>
            <a:r>
              <a:rPr lang="en-US" altLang="en-US" sz="1800" dirty="0" smtClean="0">
                <a:ea typeface="+mn-ea"/>
              </a:rPr>
              <a:t>One panelist noted that the last time they switched, they had to run two SIS simultaneously for a year. This meant a lot of </a:t>
            </a:r>
            <a:r>
              <a:rPr lang="en-US" altLang="en-US" sz="1800" dirty="0" smtClean="0">
                <a:ea typeface="+mn-ea"/>
              </a:rPr>
              <a:t>double-entry</a:t>
            </a:r>
            <a:r>
              <a:rPr lang="en-US" altLang="en-US" sz="1800" dirty="0">
                <a:ea typeface="+mn-ea"/>
              </a:rPr>
              <a:t> </a:t>
            </a:r>
            <a:r>
              <a:rPr lang="en-US" altLang="en-US" sz="1800" dirty="0" smtClean="0">
                <a:ea typeface="+mn-ea"/>
              </a:rPr>
              <a:t>of data. </a:t>
            </a:r>
            <a:endParaRPr lang="en-US" altLang="en-US" sz="1800" dirty="0" smtClean="0">
              <a:ea typeface="+mn-ea"/>
            </a:endParaRPr>
          </a:p>
          <a:p>
            <a:pPr marL="800100" lvl="1" eaLnBrk="1" hangingPunct="1">
              <a:defRPr/>
            </a:pPr>
            <a:endParaRPr lang="en-US" altLang="en-US" sz="1800" dirty="0" smtClean="0">
              <a:ea typeface="+mn-ea"/>
              <a:cs typeface="+mn-cs"/>
            </a:endParaRPr>
          </a:p>
        </p:txBody>
      </p:sp>
      <p:pic>
        <p:nvPicPr>
          <p:cNvPr id="5" name="Picture 4" descr="WinterGroup_bottom_banner.ps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6255399"/>
            <a:ext cx="9144000" cy="607219"/>
          </a:xfrm>
          <a:prstGeom prst="rect">
            <a:avLst/>
          </a:prstGeom>
        </p:spPr>
      </p:pic>
    </p:spTree>
    <p:extLst>
      <p:ext uri="{BB962C8B-B14F-4D97-AF65-F5344CB8AC3E}">
        <p14:creationId xmlns:p14="http://schemas.microsoft.com/office/powerpoint/2010/main" val="2011907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6847</TotalTime>
  <Words>1494</Words>
  <Application>Microsoft Office PowerPoint</Application>
  <PresentationFormat>On-screen Show (4:3)</PresentationFormat>
  <Paragraphs>170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Aladdin Schools CoSN 2017 Focus Group Recap 5 April 2017</vt:lpstr>
      <vt:lpstr> Session Overview</vt:lpstr>
      <vt:lpstr> Methodology - Continued</vt:lpstr>
      <vt:lpstr> Current Landscape and Needs</vt:lpstr>
      <vt:lpstr> Important Takeaways – Landscape </vt:lpstr>
      <vt:lpstr> Current Levels of Satisfaction</vt:lpstr>
      <vt:lpstr> Important Takeaways - Satisfaction</vt:lpstr>
      <vt:lpstr> Satisfaction contd. – Gradebooks </vt:lpstr>
      <vt:lpstr>Looking at New SIS Solutions</vt:lpstr>
      <vt:lpstr>Impressions of Aladdin Schools’ Product</vt:lpstr>
      <vt:lpstr>Need-To-Knows/Important Product Questions </vt:lpstr>
      <vt:lpstr>Motivation to Switch </vt:lpstr>
      <vt:lpstr>Key Issues </vt:lpstr>
      <vt:lpstr>Pilot/Demo Insights </vt:lpstr>
      <vt:lpstr>Panelist Recommendations / 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Winter Group MarketingWorks</dc:title>
  <dc:creator>Linda Winter</dc:creator>
  <cp:lastModifiedBy>Katie Regan</cp:lastModifiedBy>
  <cp:revision>437</cp:revision>
  <cp:lastPrinted>2017-02-23T20:31:44Z</cp:lastPrinted>
  <dcterms:created xsi:type="dcterms:W3CDTF">2011-09-29T15:25:40Z</dcterms:created>
  <dcterms:modified xsi:type="dcterms:W3CDTF">2017-04-17T18:29:23Z</dcterms:modified>
</cp:coreProperties>
</file>